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303" r:id="rId2"/>
    <p:sldId id="294" r:id="rId3"/>
    <p:sldId id="256" r:id="rId4"/>
    <p:sldId id="268" r:id="rId5"/>
    <p:sldId id="257" r:id="rId6"/>
    <p:sldId id="269" r:id="rId7"/>
    <p:sldId id="270" r:id="rId8"/>
    <p:sldId id="274" r:id="rId9"/>
    <p:sldId id="259" r:id="rId10"/>
    <p:sldId id="258" r:id="rId11"/>
    <p:sldId id="264" r:id="rId12"/>
    <p:sldId id="307" r:id="rId13"/>
    <p:sldId id="308" r:id="rId14"/>
    <p:sldId id="309" r:id="rId15"/>
    <p:sldId id="310" r:id="rId16"/>
    <p:sldId id="30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583747C-FC39-46A7-BF6B-1EF48B063E65}"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A7CEAD-A17D-41D1-A80C-5ED13C2F93D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583747C-FC39-46A7-BF6B-1EF48B063E65}"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A7CEAD-A17D-41D1-A80C-5ED13C2F93D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583747C-FC39-46A7-BF6B-1EF48B063E65}"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A7CEAD-A17D-41D1-A80C-5ED13C2F93D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583747C-FC39-46A7-BF6B-1EF48B063E65}"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A7CEAD-A17D-41D1-A80C-5ED13C2F93D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83747C-FC39-46A7-BF6B-1EF48B063E65}" type="datetimeFigureOut">
              <a:rPr lang="en-US" smtClean="0"/>
              <a:pPr/>
              <a:t>8/11/2020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CA7CEAD-A17D-41D1-A80C-5ED13C2F93D6}"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583747C-FC39-46A7-BF6B-1EF48B063E65}" type="datetimeFigureOut">
              <a:rPr lang="en-US" smtClean="0"/>
              <a:pPr/>
              <a:t>8/11/2020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A7CEAD-A17D-41D1-A80C-5ED13C2F93D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583747C-FC39-46A7-BF6B-1EF48B063E65}" type="datetimeFigureOut">
              <a:rPr lang="en-US" smtClean="0"/>
              <a:pPr/>
              <a:t>8/11/2020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CA7CEAD-A17D-41D1-A80C-5ED13C2F93D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583747C-FC39-46A7-BF6B-1EF48B063E65}" type="datetimeFigureOut">
              <a:rPr lang="en-US" smtClean="0"/>
              <a:pPr/>
              <a:t>8/11/2020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CA7CEAD-A17D-41D1-A80C-5ED13C2F93D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83747C-FC39-46A7-BF6B-1EF48B063E65}" type="datetimeFigureOut">
              <a:rPr lang="en-US" smtClean="0"/>
              <a:pPr/>
              <a:t>8/11/2020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CA7CEAD-A17D-41D1-A80C-5ED13C2F93D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83747C-FC39-46A7-BF6B-1EF48B063E65}" type="datetimeFigureOut">
              <a:rPr lang="en-US" smtClean="0"/>
              <a:pPr/>
              <a:t>8/11/2020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A7CEAD-A17D-41D1-A80C-5ED13C2F93D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83747C-FC39-46A7-BF6B-1EF48B063E65}" type="datetimeFigureOut">
              <a:rPr lang="en-US" smtClean="0"/>
              <a:pPr/>
              <a:t>8/11/2020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CA7CEAD-A17D-41D1-A80C-5ED13C2F93D6}"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83747C-FC39-46A7-BF6B-1EF48B063E65}" type="datetimeFigureOut">
              <a:rPr lang="en-US" smtClean="0"/>
              <a:pPr/>
              <a:t>8/11/2020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A7CEAD-A17D-41D1-A80C-5ED13C2F93D6}"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4.xml"/><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14348" y="571480"/>
            <a:ext cx="7643866" cy="578647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
            </a:r>
            <a:br>
              <a:rPr lang="en-US" dirty="0" smtClean="0"/>
            </a:br>
            <a:r>
              <a:rPr lang="en-US" dirty="0" smtClean="0"/>
              <a:t/>
            </a:r>
            <a:br>
              <a:rPr lang="en-US" dirty="0" smtClean="0"/>
            </a:br>
            <a:r>
              <a:rPr lang="en-US" dirty="0" smtClean="0"/>
              <a:t>COMPUTER SYSTEM AND ORGANISATION</a:t>
            </a:r>
            <a:br>
              <a:rPr lang="en-US" dirty="0" smtClean="0"/>
            </a:br>
            <a:r>
              <a:rPr lang="en-US" dirty="0" smtClean="0"/>
              <a:t>(MODULE  3/6)</a:t>
            </a:r>
            <a:br>
              <a:rPr lang="en-US" dirty="0" smtClean="0"/>
            </a:br>
            <a:r>
              <a:rPr lang="en-US" dirty="0" smtClean="0"/>
              <a:t/>
            </a:r>
            <a:br>
              <a:rPr lang="en-US" dirty="0" smtClean="0"/>
            </a:br>
            <a:r>
              <a:rPr lang="en-US" dirty="0" smtClean="0"/>
              <a:t>BY</a:t>
            </a:r>
            <a:br>
              <a:rPr lang="en-US" dirty="0" smtClean="0"/>
            </a:br>
            <a:r>
              <a:rPr lang="en-US" dirty="0" smtClean="0"/>
              <a:t>Mrs. SUJATA PRADHAN</a:t>
            </a:r>
            <a:br>
              <a:rPr lang="en-US" dirty="0" smtClean="0"/>
            </a:br>
            <a:r>
              <a:rPr lang="en-US" dirty="0" smtClean="0"/>
              <a:t>PGT(SS),AECS,ANUPURAM</a:t>
            </a:r>
            <a:br>
              <a:rPr lang="en-US" dirty="0" smtClean="0"/>
            </a:br>
            <a:r>
              <a:rPr lang="en-US" dirty="0" smtClean="0"/>
              <a:t/>
            </a:r>
            <a:br>
              <a:rPr lang="en-US" dirty="0" smtClean="0"/>
            </a:b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42852"/>
            <a:ext cx="8686800" cy="642942"/>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en-IN" b="1" dirty="0" smtClean="0"/>
              <a:t>Decimal to Hexadecimal  </a:t>
            </a:r>
            <a:endParaRPr lang="en-IN" dirty="0"/>
          </a:p>
        </p:txBody>
      </p:sp>
      <p:sp>
        <p:nvSpPr>
          <p:cNvPr id="3" name="Content Placeholder 2"/>
          <p:cNvSpPr>
            <a:spLocks noGrp="1"/>
          </p:cNvSpPr>
          <p:nvPr>
            <p:ph idx="1"/>
          </p:nvPr>
        </p:nvSpPr>
        <p:spPr>
          <a:xfrm>
            <a:off x="142844" y="928671"/>
            <a:ext cx="8848756" cy="2428892"/>
          </a:xfrm>
          <a:ln w="19050">
            <a:solidFill>
              <a:schemeClr val="tx1"/>
            </a:solidFill>
          </a:ln>
        </p:spPr>
        <p:txBody>
          <a:bodyPr>
            <a:normAutofit fontScale="47500" lnSpcReduction="20000"/>
          </a:bodyPr>
          <a:lstStyle/>
          <a:p>
            <a:pPr>
              <a:buNone/>
            </a:pPr>
            <a:r>
              <a:rPr lang="en-IN" b="1" dirty="0" smtClean="0"/>
              <a:t>Method to convert a Decimal number into its Hexadecimal equivalent</a:t>
            </a:r>
          </a:p>
          <a:p>
            <a:pPr>
              <a:buNone/>
            </a:pPr>
            <a:r>
              <a:rPr lang="en-IN" dirty="0" smtClean="0"/>
              <a:t>1. Divide the decimal number by 16.</a:t>
            </a:r>
          </a:p>
          <a:p>
            <a:pPr>
              <a:buNone/>
            </a:pPr>
            <a:r>
              <a:rPr lang="en-IN" dirty="0" smtClean="0"/>
              <a:t>2. Take the remainder and record it on the side.</a:t>
            </a:r>
          </a:p>
          <a:p>
            <a:pPr>
              <a:buNone/>
            </a:pPr>
            <a:r>
              <a:rPr lang="en-IN" dirty="0" smtClean="0"/>
              <a:t>3. Divide the quotient by 16.</a:t>
            </a:r>
          </a:p>
          <a:p>
            <a:pPr>
              <a:buNone/>
            </a:pPr>
            <a:r>
              <a:rPr lang="en-IN" dirty="0" smtClean="0"/>
              <a:t>4. Repeat the same until the decimal number cannot be further divided.</a:t>
            </a:r>
          </a:p>
          <a:p>
            <a:pPr>
              <a:buNone/>
            </a:pPr>
            <a:r>
              <a:rPr lang="en-IN" dirty="0" smtClean="0"/>
              <a:t>5. Write the remainders in reverse order to get the resultant octal number.</a:t>
            </a:r>
          </a:p>
          <a:p>
            <a:pPr>
              <a:buNone/>
            </a:pPr>
            <a:r>
              <a:rPr lang="en-IN" b="1" dirty="0" smtClean="0"/>
              <a:t>Decimal fraction to Hexadecimal:</a:t>
            </a:r>
          </a:p>
          <a:p>
            <a:pPr>
              <a:buNone/>
            </a:pPr>
            <a:r>
              <a:rPr lang="en-IN" b="1" dirty="0" smtClean="0"/>
              <a:t>	</a:t>
            </a:r>
            <a:r>
              <a:rPr lang="en-IN" dirty="0" smtClean="0"/>
              <a:t> Multiply the given fraction by 16. Keep the integer in the product as it is and multiply the new fraction in the product by 16. Continue the process and read the integers in the products from top to bottom.</a:t>
            </a:r>
          </a:p>
          <a:p>
            <a:pPr>
              <a:buNone/>
            </a:pPr>
            <a:endParaRPr lang="en-IN" dirty="0" smtClean="0"/>
          </a:p>
          <a:p>
            <a:pPr>
              <a:buNone/>
            </a:pPr>
            <a:endParaRPr lang="en-IN" dirty="0"/>
          </a:p>
        </p:txBody>
      </p:sp>
      <p:pic>
        <p:nvPicPr>
          <p:cNvPr id="2050" name="Picture 2" descr="C:\Users\SUJATA\Desktop\example_of_decimal_to_hexadecimal.jp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2500298" y="4429132"/>
            <a:ext cx="3810000" cy="2286016"/>
          </a:xfrm>
          <a:prstGeom prst="rect">
            <a:avLst/>
          </a:prstGeom>
          <a:noFill/>
          <a:ln w="19050">
            <a:solidFill>
              <a:schemeClr val="tx1"/>
            </a:solidFill>
          </a:ln>
        </p:spPr>
      </p:pic>
      <p:graphicFrame>
        <p:nvGraphicFramePr>
          <p:cNvPr id="5" name="Table 4"/>
          <p:cNvGraphicFramePr>
            <a:graphicFrameLocks noGrp="1"/>
          </p:cNvGraphicFramePr>
          <p:nvPr/>
        </p:nvGraphicFramePr>
        <p:xfrm>
          <a:off x="71402" y="3500438"/>
          <a:ext cx="9001190" cy="741680"/>
        </p:xfrm>
        <a:graphic>
          <a:graphicData uri="http://schemas.openxmlformats.org/drawingml/2006/table">
            <a:tbl>
              <a:tblPr firstRow="1" bandRow="1">
                <a:tableStyleId>{5C22544A-7EE6-4342-B048-85BDC9FD1C3A}</a:tableStyleId>
              </a:tblPr>
              <a:tblGrid>
                <a:gridCol w="1428764"/>
                <a:gridCol w="428628"/>
                <a:gridCol w="428628"/>
                <a:gridCol w="428628"/>
                <a:gridCol w="428628"/>
                <a:gridCol w="500066"/>
                <a:gridCol w="428628"/>
                <a:gridCol w="500066"/>
                <a:gridCol w="500066"/>
                <a:gridCol w="500066"/>
                <a:gridCol w="500066"/>
                <a:gridCol w="500066"/>
                <a:gridCol w="428628"/>
                <a:gridCol w="571504"/>
                <a:gridCol w="500066"/>
                <a:gridCol w="500066"/>
                <a:gridCol w="428626"/>
              </a:tblGrid>
              <a:tr h="370840">
                <a:tc>
                  <a:txBody>
                    <a:bodyPr/>
                    <a:lstStyle/>
                    <a:p>
                      <a:r>
                        <a:rPr lang="en-US" dirty="0" smtClean="0"/>
                        <a:t>Hexadecimal</a:t>
                      </a:r>
                      <a:endParaRPr lang="en-IN" dirty="0"/>
                    </a:p>
                  </a:txBody>
                  <a:tcPr>
                    <a:solidFill>
                      <a:schemeClr val="tx2">
                        <a:lumMod val="60000"/>
                        <a:lumOff val="40000"/>
                      </a:schemeClr>
                    </a:solidFill>
                  </a:tcPr>
                </a:tc>
                <a:tc>
                  <a:txBody>
                    <a:bodyPr/>
                    <a:lstStyle/>
                    <a:p>
                      <a:r>
                        <a:rPr lang="en-US" dirty="0" smtClean="0"/>
                        <a:t>0</a:t>
                      </a:r>
                      <a:endParaRPr lang="en-IN" dirty="0"/>
                    </a:p>
                  </a:txBody>
                  <a:tcPr>
                    <a:solidFill>
                      <a:schemeClr val="tx2">
                        <a:lumMod val="60000"/>
                        <a:lumOff val="40000"/>
                      </a:schemeClr>
                    </a:solidFill>
                  </a:tcPr>
                </a:tc>
                <a:tc>
                  <a:txBody>
                    <a:bodyPr/>
                    <a:lstStyle/>
                    <a:p>
                      <a:r>
                        <a:rPr lang="en-US" dirty="0" smtClean="0"/>
                        <a:t>1</a:t>
                      </a:r>
                      <a:endParaRPr lang="en-IN" dirty="0"/>
                    </a:p>
                  </a:txBody>
                  <a:tcPr>
                    <a:solidFill>
                      <a:schemeClr val="tx2">
                        <a:lumMod val="60000"/>
                        <a:lumOff val="40000"/>
                      </a:schemeClr>
                    </a:solidFill>
                  </a:tcPr>
                </a:tc>
                <a:tc>
                  <a:txBody>
                    <a:bodyPr/>
                    <a:lstStyle/>
                    <a:p>
                      <a:r>
                        <a:rPr lang="en-US" dirty="0" smtClean="0"/>
                        <a:t>2</a:t>
                      </a:r>
                      <a:endParaRPr lang="en-IN" dirty="0"/>
                    </a:p>
                  </a:txBody>
                  <a:tcPr>
                    <a:solidFill>
                      <a:schemeClr val="tx2">
                        <a:lumMod val="60000"/>
                        <a:lumOff val="40000"/>
                      </a:schemeClr>
                    </a:solidFill>
                  </a:tcPr>
                </a:tc>
                <a:tc>
                  <a:txBody>
                    <a:bodyPr/>
                    <a:lstStyle/>
                    <a:p>
                      <a:r>
                        <a:rPr lang="en-US" dirty="0" smtClean="0"/>
                        <a:t>3</a:t>
                      </a:r>
                      <a:endParaRPr lang="en-IN" dirty="0"/>
                    </a:p>
                  </a:txBody>
                  <a:tcPr>
                    <a:solidFill>
                      <a:schemeClr val="tx2">
                        <a:lumMod val="60000"/>
                        <a:lumOff val="40000"/>
                      </a:schemeClr>
                    </a:solidFill>
                  </a:tcPr>
                </a:tc>
                <a:tc>
                  <a:txBody>
                    <a:bodyPr/>
                    <a:lstStyle/>
                    <a:p>
                      <a:r>
                        <a:rPr lang="en-US" dirty="0" smtClean="0"/>
                        <a:t>4</a:t>
                      </a:r>
                      <a:endParaRPr lang="en-IN" dirty="0"/>
                    </a:p>
                  </a:txBody>
                  <a:tcPr>
                    <a:solidFill>
                      <a:schemeClr val="tx2">
                        <a:lumMod val="60000"/>
                        <a:lumOff val="40000"/>
                      </a:schemeClr>
                    </a:solidFill>
                  </a:tcPr>
                </a:tc>
                <a:tc>
                  <a:txBody>
                    <a:bodyPr/>
                    <a:lstStyle/>
                    <a:p>
                      <a:r>
                        <a:rPr lang="en-US" dirty="0" smtClean="0"/>
                        <a:t>5</a:t>
                      </a:r>
                      <a:endParaRPr lang="en-IN" dirty="0"/>
                    </a:p>
                  </a:txBody>
                  <a:tcPr>
                    <a:solidFill>
                      <a:schemeClr val="tx2">
                        <a:lumMod val="60000"/>
                        <a:lumOff val="40000"/>
                      </a:schemeClr>
                    </a:solidFill>
                  </a:tcPr>
                </a:tc>
                <a:tc>
                  <a:txBody>
                    <a:bodyPr/>
                    <a:lstStyle/>
                    <a:p>
                      <a:r>
                        <a:rPr lang="en-US" dirty="0" smtClean="0"/>
                        <a:t>6</a:t>
                      </a:r>
                      <a:endParaRPr lang="en-IN" dirty="0"/>
                    </a:p>
                  </a:txBody>
                  <a:tcPr>
                    <a:solidFill>
                      <a:schemeClr val="tx2">
                        <a:lumMod val="60000"/>
                        <a:lumOff val="40000"/>
                      </a:schemeClr>
                    </a:solidFill>
                  </a:tcPr>
                </a:tc>
                <a:tc>
                  <a:txBody>
                    <a:bodyPr/>
                    <a:lstStyle/>
                    <a:p>
                      <a:r>
                        <a:rPr lang="en-US" dirty="0" smtClean="0"/>
                        <a:t>7</a:t>
                      </a:r>
                      <a:endParaRPr lang="en-IN" dirty="0"/>
                    </a:p>
                  </a:txBody>
                  <a:tcPr>
                    <a:solidFill>
                      <a:schemeClr val="tx2">
                        <a:lumMod val="60000"/>
                        <a:lumOff val="40000"/>
                      </a:schemeClr>
                    </a:solidFill>
                  </a:tcPr>
                </a:tc>
                <a:tc>
                  <a:txBody>
                    <a:bodyPr/>
                    <a:lstStyle/>
                    <a:p>
                      <a:r>
                        <a:rPr lang="en-US" dirty="0" smtClean="0"/>
                        <a:t>8</a:t>
                      </a:r>
                      <a:endParaRPr lang="en-IN" dirty="0"/>
                    </a:p>
                  </a:txBody>
                  <a:tcPr>
                    <a:solidFill>
                      <a:schemeClr val="tx2">
                        <a:lumMod val="60000"/>
                        <a:lumOff val="40000"/>
                      </a:schemeClr>
                    </a:solidFill>
                  </a:tcPr>
                </a:tc>
                <a:tc>
                  <a:txBody>
                    <a:bodyPr/>
                    <a:lstStyle/>
                    <a:p>
                      <a:r>
                        <a:rPr lang="en-US" dirty="0" smtClean="0"/>
                        <a:t>9</a:t>
                      </a:r>
                      <a:endParaRPr lang="en-IN" dirty="0"/>
                    </a:p>
                  </a:txBody>
                  <a:tcPr>
                    <a:solidFill>
                      <a:schemeClr val="tx2">
                        <a:lumMod val="60000"/>
                        <a:lumOff val="40000"/>
                      </a:schemeClr>
                    </a:solidFill>
                  </a:tcPr>
                </a:tc>
                <a:tc>
                  <a:txBody>
                    <a:bodyPr/>
                    <a:lstStyle/>
                    <a:p>
                      <a:r>
                        <a:rPr lang="en-US" dirty="0" smtClean="0"/>
                        <a:t>A</a:t>
                      </a:r>
                      <a:endParaRPr lang="en-IN" dirty="0"/>
                    </a:p>
                  </a:txBody>
                  <a:tcPr>
                    <a:solidFill>
                      <a:schemeClr val="tx2">
                        <a:lumMod val="60000"/>
                        <a:lumOff val="40000"/>
                      </a:schemeClr>
                    </a:solidFill>
                  </a:tcPr>
                </a:tc>
                <a:tc>
                  <a:txBody>
                    <a:bodyPr/>
                    <a:lstStyle/>
                    <a:p>
                      <a:r>
                        <a:rPr lang="en-US" dirty="0" smtClean="0"/>
                        <a:t>B</a:t>
                      </a:r>
                      <a:endParaRPr lang="en-IN" dirty="0"/>
                    </a:p>
                  </a:txBody>
                  <a:tcPr>
                    <a:solidFill>
                      <a:schemeClr val="tx2">
                        <a:lumMod val="60000"/>
                        <a:lumOff val="40000"/>
                      </a:schemeClr>
                    </a:solidFill>
                  </a:tcPr>
                </a:tc>
                <a:tc>
                  <a:txBody>
                    <a:bodyPr/>
                    <a:lstStyle/>
                    <a:p>
                      <a:r>
                        <a:rPr lang="en-US" dirty="0" smtClean="0"/>
                        <a:t>C</a:t>
                      </a:r>
                      <a:endParaRPr lang="en-IN" dirty="0"/>
                    </a:p>
                  </a:txBody>
                  <a:tcPr>
                    <a:solidFill>
                      <a:schemeClr val="tx2">
                        <a:lumMod val="60000"/>
                        <a:lumOff val="40000"/>
                      </a:schemeClr>
                    </a:solidFill>
                  </a:tcPr>
                </a:tc>
                <a:tc>
                  <a:txBody>
                    <a:bodyPr/>
                    <a:lstStyle/>
                    <a:p>
                      <a:r>
                        <a:rPr lang="en-US" dirty="0" smtClean="0"/>
                        <a:t>D</a:t>
                      </a:r>
                      <a:endParaRPr lang="en-IN" dirty="0"/>
                    </a:p>
                  </a:txBody>
                  <a:tcPr>
                    <a:solidFill>
                      <a:schemeClr val="tx2">
                        <a:lumMod val="60000"/>
                        <a:lumOff val="40000"/>
                      </a:schemeClr>
                    </a:solidFill>
                  </a:tcPr>
                </a:tc>
                <a:tc>
                  <a:txBody>
                    <a:bodyPr/>
                    <a:lstStyle/>
                    <a:p>
                      <a:r>
                        <a:rPr lang="en-US" dirty="0" smtClean="0"/>
                        <a:t>E</a:t>
                      </a:r>
                      <a:endParaRPr lang="en-IN" dirty="0"/>
                    </a:p>
                  </a:txBody>
                  <a:tcPr>
                    <a:solidFill>
                      <a:schemeClr val="tx2">
                        <a:lumMod val="60000"/>
                        <a:lumOff val="40000"/>
                      </a:schemeClr>
                    </a:solidFill>
                  </a:tcPr>
                </a:tc>
                <a:tc>
                  <a:txBody>
                    <a:bodyPr/>
                    <a:lstStyle/>
                    <a:p>
                      <a:r>
                        <a:rPr lang="en-US" dirty="0" smtClean="0"/>
                        <a:t>F</a:t>
                      </a:r>
                      <a:endParaRPr lang="en-IN" dirty="0"/>
                    </a:p>
                  </a:txBody>
                  <a:tcPr>
                    <a:solidFill>
                      <a:schemeClr val="tx2">
                        <a:lumMod val="60000"/>
                        <a:lumOff val="40000"/>
                      </a:schemeClr>
                    </a:solidFill>
                  </a:tcPr>
                </a:tc>
              </a:tr>
              <a:tr h="370840">
                <a:tc>
                  <a:txBody>
                    <a:bodyPr/>
                    <a:lstStyle/>
                    <a:p>
                      <a:r>
                        <a:rPr lang="en-US" dirty="0" smtClean="0"/>
                        <a:t>Decimal</a:t>
                      </a:r>
                      <a:endParaRPr lang="en-IN" dirty="0"/>
                    </a:p>
                  </a:txBody>
                  <a:tcPr>
                    <a:solidFill>
                      <a:schemeClr val="tx2">
                        <a:lumMod val="60000"/>
                        <a:lumOff val="40000"/>
                      </a:schemeClr>
                    </a:solidFill>
                  </a:tcPr>
                </a:tc>
                <a:tc>
                  <a:txBody>
                    <a:bodyPr/>
                    <a:lstStyle/>
                    <a:p>
                      <a:r>
                        <a:rPr lang="en-US" dirty="0" smtClean="0"/>
                        <a:t>0</a:t>
                      </a:r>
                      <a:endParaRPr lang="en-IN" dirty="0"/>
                    </a:p>
                  </a:txBody>
                  <a:tcPr>
                    <a:solidFill>
                      <a:schemeClr val="tx2">
                        <a:lumMod val="60000"/>
                        <a:lumOff val="40000"/>
                      </a:schemeClr>
                    </a:solidFill>
                  </a:tcPr>
                </a:tc>
                <a:tc>
                  <a:txBody>
                    <a:bodyPr/>
                    <a:lstStyle/>
                    <a:p>
                      <a:r>
                        <a:rPr lang="en-US" dirty="0" smtClean="0"/>
                        <a:t>1</a:t>
                      </a:r>
                      <a:endParaRPr lang="en-IN" dirty="0"/>
                    </a:p>
                  </a:txBody>
                  <a:tcPr>
                    <a:solidFill>
                      <a:schemeClr val="tx2">
                        <a:lumMod val="60000"/>
                        <a:lumOff val="40000"/>
                      </a:schemeClr>
                    </a:solidFill>
                  </a:tcPr>
                </a:tc>
                <a:tc>
                  <a:txBody>
                    <a:bodyPr/>
                    <a:lstStyle/>
                    <a:p>
                      <a:r>
                        <a:rPr lang="en-US" dirty="0" smtClean="0"/>
                        <a:t>2</a:t>
                      </a:r>
                      <a:endParaRPr lang="en-IN" dirty="0"/>
                    </a:p>
                  </a:txBody>
                  <a:tcPr>
                    <a:solidFill>
                      <a:schemeClr val="tx2">
                        <a:lumMod val="60000"/>
                        <a:lumOff val="40000"/>
                      </a:schemeClr>
                    </a:solidFill>
                  </a:tcPr>
                </a:tc>
                <a:tc>
                  <a:txBody>
                    <a:bodyPr/>
                    <a:lstStyle/>
                    <a:p>
                      <a:r>
                        <a:rPr lang="en-US" dirty="0" smtClean="0"/>
                        <a:t>3</a:t>
                      </a:r>
                      <a:endParaRPr lang="en-IN" dirty="0"/>
                    </a:p>
                  </a:txBody>
                  <a:tcPr>
                    <a:solidFill>
                      <a:schemeClr val="tx2">
                        <a:lumMod val="60000"/>
                        <a:lumOff val="40000"/>
                      </a:schemeClr>
                    </a:solidFill>
                  </a:tcPr>
                </a:tc>
                <a:tc>
                  <a:txBody>
                    <a:bodyPr/>
                    <a:lstStyle/>
                    <a:p>
                      <a:r>
                        <a:rPr lang="en-US" dirty="0" smtClean="0"/>
                        <a:t>4</a:t>
                      </a:r>
                      <a:endParaRPr lang="en-IN" dirty="0"/>
                    </a:p>
                  </a:txBody>
                  <a:tcPr>
                    <a:solidFill>
                      <a:schemeClr val="tx2">
                        <a:lumMod val="60000"/>
                        <a:lumOff val="40000"/>
                      </a:schemeClr>
                    </a:solidFill>
                  </a:tcPr>
                </a:tc>
                <a:tc>
                  <a:txBody>
                    <a:bodyPr/>
                    <a:lstStyle/>
                    <a:p>
                      <a:r>
                        <a:rPr lang="en-US" dirty="0" smtClean="0"/>
                        <a:t>5</a:t>
                      </a:r>
                      <a:endParaRPr lang="en-IN" dirty="0"/>
                    </a:p>
                  </a:txBody>
                  <a:tcPr>
                    <a:solidFill>
                      <a:schemeClr val="tx2">
                        <a:lumMod val="60000"/>
                        <a:lumOff val="40000"/>
                      </a:schemeClr>
                    </a:solidFill>
                  </a:tcPr>
                </a:tc>
                <a:tc>
                  <a:txBody>
                    <a:bodyPr/>
                    <a:lstStyle/>
                    <a:p>
                      <a:r>
                        <a:rPr lang="en-US" dirty="0" smtClean="0"/>
                        <a:t>6</a:t>
                      </a:r>
                      <a:endParaRPr lang="en-IN" dirty="0"/>
                    </a:p>
                  </a:txBody>
                  <a:tcPr>
                    <a:solidFill>
                      <a:schemeClr val="tx2">
                        <a:lumMod val="60000"/>
                        <a:lumOff val="40000"/>
                      </a:schemeClr>
                    </a:solidFill>
                  </a:tcPr>
                </a:tc>
                <a:tc>
                  <a:txBody>
                    <a:bodyPr/>
                    <a:lstStyle/>
                    <a:p>
                      <a:r>
                        <a:rPr lang="en-US" dirty="0" smtClean="0"/>
                        <a:t>7</a:t>
                      </a:r>
                      <a:endParaRPr lang="en-IN" dirty="0"/>
                    </a:p>
                  </a:txBody>
                  <a:tcPr>
                    <a:solidFill>
                      <a:schemeClr val="tx2">
                        <a:lumMod val="60000"/>
                        <a:lumOff val="40000"/>
                      </a:schemeClr>
                    </a:solidFill>
                  </a:tcPr>
                </a:tc>
                <a:tc>
                  <a:txBody>
                    <a:bodyPr/>
                    <a:lstStyle/>
                    <a:p>
                      <a:r>
                        <a:rPr lang="en-US" dirty="0" smtClean="0"/>
                        <a:t>8</a:t>
                      </a:r>
                      <a:endParaRPr lang="en-IN" dirty="0"/>
                    </a:p>
                  </a:txBody>
                  <a:tcPr>
                    <a:solidFill>
                      <a:schemeClr val="tx2">
                        <a:lumMod val="60000"/>
                        <a:lumOff val="40000"/>
                      </a:schemeClr>
                    </a:solidFill>
                  </a:tcPr>
                </a:tc>
                <a:tc>
                  <a:txBody>
                    <a:bodyPr/>
                    <a:lstStyle/>
                    <a:p>
                      <a:r>
                        <a:rPr lang="en-US" dirty="0" smtClean="0"/>
                        <a:t>9</a:t>
                      </a:r>
                      <a:endParaRPr lang="en-IN" dirty="0"/>
                    </a:p>
                  </a:txBody>
                  <a:tcPr>
                    <a:solidFill>
                      <a:schemeClr val="tx2">
                        <a:lumMod val="60000"/>
                        <a:lumOff val="40000"/>
                      </a:schemeClr>
                    </a:solidFill>
                  </a:tcPr>
                </a:tc>
                <a:tc>
                  <a:txBody>
                    <a:bodyPr/>
                    <a:lstStyle/>
                    <a:p>
                      <a:r>
                        <a:rPr lang="en-US" dirty="0" smtClean="0"/>
                        <a:t>10</a:t>
                      </a:r>
                      <a:endParaRPr lang="en-IN" dirty="0"/>
                    </a:p>
                  </a:txBody>
                  <a:tcPr>
                    <a:solidFill>
                      <a:schemeClr val="tx2">
                        <a:lumMod val="60000"/>
                        <a:lumOff val="40000"/>
                      </a:schemeClr>
                    </a:solidFill>
                  </a:tcPr>
                </a:tc>
                <a:tc>
                  <a:txBody>
                    <a:bodyPr/>
                    <a:lstStyle/>
                    <a:p>
                      <a:r>
                        <a:rPr lang="en-US" dirty="0" smtClean="0"/>
                        <a:t>11</a:t>
                      </a:r>
                      <a:endParaRPr lang="en-IN" dirty="0"/>
                    </a:p>
                  </a:txBody>
                  <a:tcPr>
                    <a:solidFill>
                      <a:schemeClr val="tx2">
                        <a:lumMod val="60000"/>
                        <a:lumOff val="40000"/>
                      </a:schemeClr>
                    </a:solidFill>
                  </a:tcPr>
                </a:tc>
                <a:tc>
                  <a:txBody>
                    <a:bodyPr/>
                    <a:lstStyle/>
                    <a:p>
                      <a:r>
                        <a:rPr lang="en-US" dirty="0" smtClean="0"/>
                        <a:t>12</a:t>
                      </a:r>
                      <a:endParaRPr lang="en-IN" dirty="0"/>
                    </a:p>
                  </a:txBody>
                  <a:tcPr>
                    <a:solidFill>
                      <a:schemeClr val="tx2">
                        <a:lumMod val="60000"/>
                        <a:lumOff val="40000"/>
                      </a:schemeClr>
                    </a:solidFill>
                  </a:tcPr>
                </a:tc>
                <a:tc>
                  <a:txBody>
                    <a:bodyPr/>
                    <a:lstStyle/>
                    <a:p>
                      <a:r>
                        <a:rPr lang="en-US" dirty="0" smtClean="0"/>
                        <a:t>13</a:t>
                      </a:r>
                      <a:endParaRPr lang="en-IN" dirty="0"/>
                    </a:p>
                  </a:txBody>
                  <a:tcPr>
                    <a:solidFill>
                      <a:schemeClr val="tx2">
                        <a:lumMod val="60000"/>
                        <a:lumOff val="40000"/>
                      </a:schemeClr>
                    </a:solidFill>
                  </a:tcPr>
                </a:tc>
                <a:tc>
                  <a:txBody>
                    <a:bodyPr/>
                    <a:lstStyle/>
                    <a:p>
                      <a:r>
                        <a:rPr lang="en-US" dirty="0" smtClean="0"/>
                        <a:t>14</a:t>
                      </a:r>
                      <a:endParaRPr lang="en-IN" dirty="0"/>
                    </a:p>
                  </a:txBody>
                  <a:tcPr>
                    <a:solidFill>
                      <a:schemeClr val="tx2">
                        <a:lumMod val="60000"/>
                        <a:lumOff val="40000"/>
                      </a:schemeClr>
                    </a:solidFill>
                  </a:tcPr>
                </a:tc>
                <a:tc>
                  <a:txBody>
                    <a:bodyPr/>
                    <a:lstStyle/>
                    <a:p>
                      <a:r>
                        <a:rPr lang="en-US" dirty="0" smtClean="0"/>
                        <a:t>15</a:t>
                      </a:r>
                      <a:endParaRPr lang="en-IN" dirty="0"/>
                    </a:p>
                  </a:txBody>
                  <a:tcPr>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828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b="1" dirty="0" smtClean="0"/>
              <a:t>Solved Problems </a:t>
            </a:r>
            <a:endParaRPr lang="en-IN" dirty="0"/>
          </a:p>
        </p:txBody>
      </p:sp>
      <p:pic>
        <p:nvPicPr>
          <p:cNvPr id="2050" name="Picture 2" descr="C:\Users\SUJATA\Desktop\Decimal-to-Hexadecimal-Conversion.jpg"/>
          <p:cNvPicPr>
            <a:picLocks noGrp="1" noChangeAspect="1" noChangeArrowheads="1"/>
          </p:cNvPicPr>
          <p:nvPr>
            <p:ph idx="1"/>
          </p:nvPr>
        </p:nvPicPr>
        <p:blipFill>
          <a:blip r:embed="rId2">
            <a:duotone>
              <a:prstClr val="black"/>
              <a:schemeClr val="accent1">
                <a:tint val="45000"/>
                <a:satMod val="400000"/>
              </a:schemeClr>
            </a:duotone>
            <a:lum contrast="21000"/>
          </a:blip>
          <a:srcRect/>
          <a:stretch>
            <a:fillRect/>
          </a:stretch>
        </p:blipFill>
        <p:spPr bwMode="auto">
          <a:xfrm>
            <a:off x="4572000" y="1000108"/>
            <a:ext cx="4357718" cy="5715040"/>
          </a:xfrm>
          <a:prstGeom prst="rect">
            <a:avLst/>
          </a:prstGeom>
          <a:noFill/>
        </p:spPr>
      </p:pic>
      <p:pic>
        <p:nvPicPr>
          <p:cNvPr id="2051" name="Picture 3" descr="C:\Users\SUJATA\Desktop\decimal-number-system-8-638.jpg"/>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214282" y="1000108"/>
            <a:ext cx="4214842" cy="5643602"/>
          </a:xfrm>
          <a:prstGeom prst="rect">
            <a:avLst/>
          </a:prstGeom>
          <a:noFill/>
          <a:ln w="28575">
            <a:solidFill>
              <a:schemeClr val="tx1"/>
            </a:solid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142852"/>
            <a:ext cx="9001188" cy="642942"/>
          </a:xfrm>
        </p:spPr>
        <p:style>
          <a:lnRef idx="1">
            <a:schemeClr val="accent1"/>
          </a:lnRef>
          <a:fillRef idx="2">
            <a:schemeClr val="accent1"/>
          </a:fillRef>
          <a:effectRef idx="1">
            <a:schemeClr val="accent1"/>
          </a:effectRef>
          <a:fontRef idx="minor">
            <a:schemeClr val="dk1"/>
          </a:fontRef>
        </p:style>
        <p:txBody>
          <a:bodyPr>
            <a:normAutofit/>
          </a:bodyPr>
          <a:lstStyle/>
          <a:p>
            <a:r>
              <a:rPr lang="en-US" sz="3600" dirty="0" smtClean="0"/>
              <a:t>New Base System to  Decimal Number System</a:t>
            </a:r>
            <a:endParaRPr lang="en-IN" sz="3600" dirty="0"/>
          </a:p>
        </p:txBody>
      </p:sp>
      <p:sp>
        <p:nvSpPr>
          <p:cNvPr id="3" name="Content Placeholder 2"/>
          <p:cNvSpPr>
            <a:spLocks noGrp="1"/>
          </p:cNvSpPr>
          <p:nvPr>
            <p:ph sz="half" idx="1"/>
          </p:nvPr>
        </p:nvSpPr>
        <p:spPr>
          <a:xfrm>
            <a:off x="142844" y="1071546"/>
            <a:ext cx="4857784" cy="5643602"/>
          </a:xfrm>
          <a:ln w="28575">
            <a:solidFill>
              <a:schemeClr val="tx1"/>
            </a:solidFill>
          </a:ln>
        </p:spPr>
        <p:txBody>
          <a:bodyPr>
            <a:normAutofit fontScale="77500" lnSpcReduction="20000"/>
          </a:bodyPr>
          <a:lstStyle/>
          <a:p>
            <a:pPr>
              <a:buNone/>
            </a:pPr>
            <a:r>
              <a:rPr lang="en-IN" b="1" dirty="0" smtClean="0"/>
              <a:t>A decimal number can be expressed as :</a:t>
            </a:r>
          </a:p>
          <a:p>
            <a:pPr>
              <a:buNone/>
            </a:pPr>
            <a:r>
              <a:rPr lang="en-IN" i="1" dirty="0" smtClean="0"/>
              <a:t>(14.5 )</a:t>
            </a:r>
            <a:r>
              <a:rPr lang="en-IN" i="1" baseline="-25000" dirty="0" smtClean="0"/>
              <a:t>10</a:t>
            </a:r>
            <a:endParaRPr lang="en-IN" baseline="-25000" dirty="0" smtClean="0"/>
          </a:p>
          <a:p>
            <a:pPr>
              <a:buNone/>
            </a:pPr>
            <a:r>
              <a:rPr lang="en-IN" i="1" dirty="0" smtClean="0"/>
              <a:t>= 1 x 10</a:t>
            </a:r>
            <a:r>
              <a:rPr lang="en-IN" i="1" baseline="30000" dirty="0" smtClean="0"/>
              <a:t>1</a:t>
            </a:r>
            <a:r>
              <a:rPr lang="en-IN" i="1" dirty="0" smtClean="0"/>
              <a:t> + 4 x 10</a:t>
            </a:r>
            <a:r>
              <a:rPr lang="en-IN" i="1" baseline="30000" dirty="0" smtClean="0"/>
              <a:t>0</a:t>
            </a:r>
            <a:r>
              <a:rPr lang="en-IN" i="1" dirty="0" smtClean="0"/>
              <a:t> + 5 x 10</a:t>
            </a:r>
            <a:r>
              <a:rPr lang="en-IN" i="1" baseline="30000" dirty="0" smtClean="0"/>
              <a:t>-1</a:t>
            </a:r>
            <a:r>
              <a:rPr lang="en-IN" i="1" dirty="0" smtClean="0"/>
              <a:t> </a:t>
            </a:r>
          </a:p>
          <a:p>
            <a:pPr>
              <a:buNone/>
            </a:pPr>
            <a:endParaRPr lang="en-IN" dirty="0" smtClean="0"/>
          </a:p>
          <a:p>
            <a:pPr>
              <a:buNone/>
            </a:pPr>
            <a:r>
              <a:rPr lang="en-IN" b="1" dirty="0" smtClean="0"/>
              <a:t>A binary number in Decimal form :</a:t>
            </a:r>
          </a:p>
          <a:p>
            <a:pPr>
              <a:buNone/>
            </a:pPr>
            <a:r>
              <a:rPr lang="en-IN" i="1" dirty="0" smtClean="0"/>
              <a:t>(1011.1)</a:t>
            </a:r>
            <a:r>
              <a:rPr lang="en-IN" i="1" baseline="-25000" dirty="0" smtClean="0"/>
              <a:t>2</a:t>
            </a:r>
            <a:r>
              <a:rPr lang="en-IN" i="1" dirty="0" smtClean="0"/>
              <a:t> </a:t>
            </a:r>
            <a:endParaRPr lang="en-IN" dirty="0" smtClean="0"/>
          </a:p>
          <a:p>
            <a:pPr>
              <a:buNone/>
            </a:pPr>
            <a:r>
              <a:rPr lang="en-IN" i="1" dirty="0" smtClean="0"/>
              <a:t>= 1 x 2</a:t>
            </a:r>
            <a:r>
              <a:rPr lang="en-IN" i="1" baseline="30000" dirty="0" smtClean="0"/>
              <a:t>3</a:t>
            </a:r>
            <a:r>
              <a:rPr lang="en-IN" i="1" dirty="0" smtClean="0"/>
              <a:t> + 0 x 2</a:t>
            </a:r>
            <a:r>
              <a:rPr lang="en-IN" i="1" baseline="30000" dirty="0" smtClean="0"/>
              <a:t>2</a:t>
            </a:r>
            <a:r>
              <a:rPr lang="en-IN" i="1" dirty="0" smtClean="0"/>
              <a:t> + 1 x 2</a:t>
            </a:r>
            <a:r>
              <a:rPr lang="en-IN" i="1" baseline="30000" dirty="0" smtClean="0"/>
              <a:t>1</a:t>
            </a:r>
            <a:r>
              <a:rPr lang="en-IN" i="1" dirty="0" smtClean="0"/>
              <a:t> + 1 x 2</a:t>
            </a:r>
            <a:r>
              <a:rPr lang="en-IN" i="1" baseline="30000" dirty="0" smtClean="0"/>
              <a:t>0</a:t>
            </a:r>
            <a:r>
              <a:rPr lang="en-IN" i="1" dirty="0" smtClean="0"/>
              <a:t> + 1 x 2</a:t>
            </a:r>
            <a:r>
              <a:rPr lang="en-IN" i="1" baseline="30000" dirty="0" smtClean="0"/>
              <a:t>-1</a:t>
            </a:r>
          </a:p>
          <a:p>
            <a:pPr>
              <a:buNone/>
            </a:pPr>
            <a:endParaRPr lang="en-IN" i="1" baseline="30000" dirty="0" smtClean="0"/>
          </a:p>
          <a:p>
            <a:pPr>
              <a:buNone/>
            </a:pPr>
            <a:r>
              <a:rPr lang="en-IN" b="1" dirty="0" smtClean="0"/>
              <a:t>An octal number in Decimal form:</a:t>
            </a:r>
          </a:p>
          <a:p>
            <a:pPr>
              <a:buNone/>
            </a:pPr>
            <a:r>
              <a:rPr lang="en-US" i="1" dirty="0" smtClean="0"/>
              <a:t>(335.17)</a:t>
            </a:r>
            <a:r>
              <a:rPr lang="en-US" i="1" baseline="-25000" dirty="0" smtClean="0"/>
              <a:t>8</a:t>
            </a:r>
          </a:p>
          <a:p>
            <a:pPr>
              <a:buNone/>
            </a:pPr>
            <a:r>
              <a:rPr lang="en-US" i="1" dirty="0" smtClean="0"/>
              <a:t>=3 x 8</a:t>
            </a:r>
            <a:r>
              <a:rPr lang="en-US" i="1" baseline="30000" dirty="0" smtClean="0"/>
              <a:t>2 </a:t>
            </a:r>
            <a:r>
              <a:rPr lang="en-US" i="1" dirty="0" smtClean="0"/>
              <a:t>+ 3 x 8</a:t>
            </a:r>
            <a:r>
              <a:rPr lang="en-US" i="1" baseline="30000" dirty="0" smtClean="0"/>
              <a:t>1 </a:t>
            </a:r>
            <a:r>
              <a:rPr lang="en-US" i="1" dirty="0" smtClean="0"/>
              <a:t>+ 5 x 8</a:t>
            </a:r>
            <a:r>
              <a:rPr lang="en-US" i="1" baseline="30000" dirty="0" smtClean="0"/>
              <a:t>0 </a:t>
            </a:r>
            <a:r>
              <a:rPr lang="en-US" i="1" dirty="0" smtClean="0"/>
              <a:t>+ 1 x 8</a:t>
            </a:r>
            <a:r>
              <a:rPr lang="en-US" i="1" baseline="30000" dirty="0" smtClean="0"/>
              <a:t>-1 </a:t>
            </a:r>
            <a:r>
              <a:rPr lang="en-US" i="1" dirty="0" smtClean="0"/>
              <a:t>+ 7 x 8</a:t>
            </a:r>
            <a:r>
              <a:rPr lang="en-US" i="1" baseline="30000" dirty="0" smtClean="0"/>
              <a:t>-2</a:t>
            </a:r>
            <a:endParaRPr lang="en-IN" i="1" baseline="30000" dirty="0" smtClean="0"/>
          </a:p>
          <a:p>
            <a:pPr>
              <a:buNone/>
            </a:pPr>
            <a:endParaRPr lang="en-IN" i="1" baseline="30000" dirty="0" smtClean="0"/>
          </a:p>
          <a:p>
            <a:pPr>
              <a:buNone/>
            </a:pPr>
            <a:r>
              <a:rPr lang="en-IN" b="1" dirty="0" smtClean="0"/>
              <a:t>A hexadecimal number in Decimal :</a:t>
            </a:r>
            <a:endParaRPr lang="en-IN" b="1" i="1" dirty="0" smtClean="0"/>
          </a:p>
          <a:p>
            <a:pPr>
              <a:buNone/>
            </a:pPr>
            <a:r>
              <a:rPr lang="en-IN" i="1" dirty="0" smtClean="0"/>
              <a:t>(1BC.2)</a:t>
            </a:r>
            <a:r>
              <a:rPr lang="en-IN" i="1" baseline="-25000" dirty="0" smtClean="0"/>
              <a:t>16</a:t>
            </a:r>
            <a:endParaRPr lang="en-IN" baseline="-25000" dirty="0" smtClean="0"/>
          </a:p>
          <a:p>
            <a:pPr>
              <a:buNone/>
            </a:pPr>
            <a:r>
              <a:rPr lang="en-IN" i="1" dirty="0" smtClean="0"/>
              <a:t>= 1 x 16</a:t>
            </a:r>
            <a:r>
              <a:rPr lang="en-IN" i="1" baseline="30000" dirty="0" smtClean="0"/>
              <a:t>2</a:t>
            </a:r>
            <a:r>
              <a:rPr lang="en-IN" i="1" dirty="0" smtClean="0"/>
              <a:t> + C x 16</a:t>
            </a:r>
            <a:r>
              <a:rPr lang="en-IN" i="1" baseline="30000" dirty="0" smtClean="0"/>
              <a:t>1</a:t>
            </a:r>
            <a:r>
              <a:rPr lang="en-IN" i="1" dirty="0" smtClean="0"/>
              <a:t> + F x 16</a:t>
            </a:r>
            <a:r>
              <a:rPr lang="en-IN" i="1" baseline="30000" dirty="0" smtClean="0"/>
              <a:t>0  </a:t>
            </a:r>
            <a:r>
              <a:rPr lang="en-IN" i="1" dirty="0" smtClean="0"/>
              <a:t>+ 2 x 16</a:t>
            </a:r>
            <a:r>
              <a:rPr lang="en-IN" i="1" baseline="30000" dirty="0" smtClean="0"/>
              <a:t>-1</a:t>
            </a:r>
          </a:p>
          <a:p>
            <a:pPr>
              <a:buNone/>
            </a:pPr>
            <a:endParaRPr lang="en-IN" baseline="30000" dirty="0" smtClean="0"/>
          </a:p>
          <a:p>
            <a:pPr>
              <a:buNone/>
            </a:pPr>
            <a:endParaRPr lang="en-IN" dirty="0" smtClean="0"/>
          </a:p>
          <a:p>
            <a:endParaRPr lang="en-IN" dirty="0"/>
          </a:p>
        </p:txBody>
      </p:sp>
      <p:pic>
        <p:nvPicPr>
          <p:cNvPr id="5" name="Picture 3" descr="C:\Users\SUJATA\Desktop\download (4).jpg"/>
          <p:cNvPicPr>
            <a:picLocks noChangeAspect="1" noChangeArrowheads="1"/>
          </p:cNvPicPr>
          <p:nvPr/>
        </p:nvPicPr>
        <p:blipFill>
          <a:blip r:embed="rId2">
            <a:duotone>
              <a:prstClr val="black"/>
              <a:schemeClr val="accent1">
                <a:tint val="45000"/>
                <a:satMod val="400000"/>
              </a:schemeClr>
            </a:duotone>
            <a:lum bright="-10000" contrast="2000"/>
          </a:blip>
          <a:srcRect/>
          <a:stretch>
            <a:fillRect/>
          </a:stretch>
        </p:blipFill>
        <p:spPr bwMode="auto">
          <a:xfrm>
            <a:off x="5143504" y="4214818"/>
            <a:ext cx="3757610" cy="1114425"/>
          </a:xfrm>
          <a:prstGeom prst="rect">
            <a:avLst/>
          </a:prstGeom>
          <a:noFill/>
          <a:ln w="28575">
            <a:solidFill>
              <a:schemeClr val="tx1"/>
            </a:solidFill>
          </a:ln>
        </p:spPr>
      </p:pic>
      <p:pic>
        <p:nvPicPr>
          <p:cNvPr id="5123" name="Picture 3" descr="C:\Users\SUJATA\Desktop\images (2).jpg"/>
          <p:cNvPicPr>
            <a:picLocks noGrp="1" noChangeAspect="1" noChangeArrowheads="1"/>
          </p:cNvPicPr>
          <p:nvPr>
            <p:ph sz="half" idx="2"/>
          </p:nvPr>
        </p:nvPicPr>
        <p:blipFill>
          <a:blip r:embed="rId3">
            <a:duotone>
              <a:prstClr val="black"/>
              <a:schemeClr val="accent1">
                <a:tint val="45000"/>
                <a:satMod val="400000"/>
              </a:schemeClr>
            </a:duotone>
            <a:lum bright="-12000"/>
          </a:blip>
          <a:srcRect/>
          <a:stretch>
            <a:fillRect/>
          </a:stretch>
        </p:blipFill>
        <p:spPr bwMode="auto">
          <a:xfrm>
            <a:off x="5143504" y="5572140"/>
            <a:ext cx="3714776" cy="1114425"/>
          </a:xfrm>
          <a:prstGeom prst="rect">
            <a:avLst/>
          </a:prstGeom>
          <a:noFill/>
          <a:ln w="28575">
            <a:solidFill>
              <a:schemeClr val="tx1"/>
            </a:solidFill>
          </a:ln>
        </p:spPr>
      </p:pic>
      <p:pic>
        <p:nvPicPr>
          <p:cNvPr id="5124" name="Picture 4" descr="C:\Users\SUJATA\Desktop\images (3).png"/>
          <p:cNvPicPr>
            <a:picLocks noChangeAspect="1" noChangeArrowheads="1"/>
          </p:cNvPicPr>
          <p:nvPr/>
        </p:nvPicPr>
        <p:blipFill>
          <a:blip r:embed="rId4">
            <a:duotone>
              <a:prstClr val="black"/>
              <a:schemeClr val="accent1">
                <a:tint val="45000"/>
                <a:satMod val="400000"/>
              </a:schemeClr>
            </a:duotone>
            <a:lum bright="-14000" contrast="1000"/>
          </a:blip>
          <a:srcRect/>
          <a:stretch>
            <a:fillRect/>
          </a:stretch>
        </p:blipFill>
        <p:spPr bwMode="auto">
          <a:xfrm>
            <a:off x="5143504" y="2786058"/>
            <a:ext cx="3714776" cy="1143008"/>
          </a:xfrm>
          <a:prstGeom prst="rect">
            <a:avLst/>
          </a:prstGeom>
          <a:noFill/>
          <a:ln w="28575">
            <a:solidFill>
              <a:schemeClr val="tx1"/>
            </a:solidFill>
          </a:ln>
        </p:spPr>
      </p:pic>
      <p:pic>
        <p:nvPicPr>
          <p:cNvPr id="1026" name="Picture 2"/>
          <p:cNvPicPr>
            <a:picLocks noChangeAspect="1" noChangeArrowheads="1"/>
          </p:cNvPicPr>
          <p:nvPr/>
        </p:nvPicPr>
        <p:blipFill>
          <a:blip r:embed="rId5">
            <a:duotone>
              <a:prstClr val="black"/>
              <a:schemeClr val="accent1">
                <a:tint val="45000"/>
                <a:satMod val="400000"/>
              </a:schemeClr>
            </a:duotone>
          </a:blip>
          <a:srcRect/>
          <a:stretch>
            <a:fillRect/>
          </a:stretch>
        </p:blipFill>
        <p:spPr bwMode="auto">
          <a:xfrm>
            <a:off x="5143504" y="1142984"/>
            <a:ext cx="3714776" cy="1285884"/>
          </a:xfrm>
          <a:prstGeom prst="rect">
            <a:avLst/>
          </a:prstGeom>
          <a:noFill/>
          <a:ln w="2857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42852"/>
            <a:ext cx="8786874" cy="42862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Conversion of Binary to Decimal</a:t>
            </a:r>
            <a:endParaRPr lang="en-IN" dirty="0"/>
          </a:p>
        </p:txBody>
      </p:sp>
      <p:sp>
        <p:nvSpPr>
          <p:cNvPr id="3" name="Content Placeholder 2"/>
          <p:cNvSpPr>
            <a:spLocks noGrp="1"/>
          </p:cNvSpPr>
          <p:nvPr>
            <p:ph idx="1"/>
          </p:nvPr>
        </p:nvSpPr>
        <p:spPr>
          <a:xfrm>
            <a:off x="142844" y="714356"/>
            <a:ext cx="5000660" cy="6000792"/>
          </a:xfrm>
          <a:ln w="28575">
            <a:solidFill>
              <a:schemeClr val="tx1"/>
            </a:solidFill>
          </a:ln>
        </p:spPr>
        <p:txBody>
          <a:bodyPr>
            <a:normAutofit/>
          </a:bodyPr>
          <a:lstStyle/>
          <a:p>
            <a:pPr>
              <a:buNone/>
            </a:pPr>
            <a:endParaRPr lang="en-IN" sz="6400" b="1" dirty="0" smtClean="0"/>
          </a:p>
          <a:p>
            <a:pPr>
              <a:buNone/>
            </a:pPr>
            <a:r>
              <a:rPr lang="en-IN" sz="1800" dirty="0" smtClean="0">
                <a:latin typeface="+mj-lt"/>
              </a:rPr>
              <a:t>1. </a:t>
            </a:r>
            <a:r>
              <a:rPr lang="en-IN" sz="1800" b="1" dirty="0" smtClean="0">
                <a:latin typeface="+mj-lt"/>
              </a:rPr>
              <a:t>Convert 10101</a:t>
            </a:r>
            <a:r>
              <a:rPr lang="en-IN" sz="1800" b="1" baseline="-25000" dirty="0" smtClean="0">
                <a:latin typeface="+mj-lt"/>
              </a:rPr>
              <a:t>2</a:t>
            </a:r>
            <a:r>
              <a:rPr lang="en-IN" sz="1800" b="1" dirty="0" smtClean="0">
                <a:latin typeface="+mj-lt"/>
              </a:rPr>
              <a:t> to Decimal.</a:t>
            </a:r>
          </a:p>
          <a:p>
            <a:pPr>
              <a:buNone/>
            </a:pPr>
            <a:r>
              <a:rPr lang="en-IN" sz="1800" dirty="0" smtClean="0">
                <a:latin typeface="+mj-lt"/>
              </a:rPr>
              <a:t>	10101</a:t>
            </a:r>
            <a:r>
              <a:rPr lang="en-IN" sz="1800" baseline="-25000" dirty="0" smtClean="0">
                <a:latin typeface="+mj-lt"/>
              </a:rPr>
              <a:t>2    </a:t>
            </a:r>
            <a:r>
              <a:rPr lang="en-IN" sz="1800" dirty="0" smtClean="0">
                <a:latin typeface="+mj-lt"/>
              </a:rPr>
              <a:t>=</a:t>
            </a:r>
            <a:r>
              <a:rPr lang="en-IN" sz="1800" baseline="-25000" dirty="0" smtClean="0">
                <a:latin typeface="+mj-lt"/>
              </a:rPr>
              <a:t>  </a:t>
            </a:r>
            <a:r>
              <a:rPr lang="en-IN" sz="1800" dirty="0" smtClean="0">
                <a:latin typeface="+mj-lt"/>
              </a:rPr>
              <a:t>((1 x 2</a:t>
            </a:r>
            <a:r>
              <a:rPr lang="en-IN" sz="1800" baseline="30000" dirty="0" smtClean="0">
                <a:latin typeface="+mj-lt"/>
              </a:rPr>
              <a:t>4</a:t>
            </a:r>
            <a:r>
              <a:rPr lang="en-IN" sz="1800" dirty="0" smtClean="0">
                <a:latin typeface="+mj-lt"/>
              </a:rPr>
              <a:t>) + (0 x 2</a:t>
            </a:r>
            <a:r>
              <a:rPr lang="en-IN" sz="1800" baseline="30000" dirty="0" smtClean="0">
                <a:latin typeface="+mj-lt"/>
              </a:rPr>
              <a:t>3</a:t>
            </a:r>
            <a:r>
              <a:rPr lang="en-IN" sz="1800" dirty="0" smtClean="0">
                <a:latin typeface="+mj-lt"/>
              </a:rPr>
              <a:t>) + (1 x 2</a:t>
            </a:r>
            <a:r>
              <a:rPr lang="en-IN" sz="1800" baseline="30000" dirty="0" smtClean="0">
                <a:latin typeface="+mj-lt"/>
              </a:rPr>
              <a:t>2</a:t>
            </a:r>
            <a:r>
              <a:rPr lang="en-IN" sz="1800" dirty="0" smtClean="0">
                <a:latin typeface="+mj-lt"/>
              </a:rPr>
              <a:t>) + (0 x 2</a:t>
            </a:r>
            <a:r>
              <a:rPr lang="en-IN" sz="1800" baseline="30000" dirty="0" smtClean="0">
                <a:latin typeface="+mj-lt"/>
              </a:rPr>
              <a:t>1</a:t>
            </a:r>
            <a:r>
              <a:rPr lang="en-IN" sz="1800" dirty="0" smtClean="0">
                <a:latin typeface="+mj-lt"/>
              </a:rPr>
              <a:t>) + (1 x 2</a:t>
            </a:r>
            <a:r>
              <a:rPr lang="en-IN" sz="1800" baseline="30000" dirty="0" smtClean="0">
                <a:latin typeface="+mj-lt"/>
              </a:rPr>
              <a:t>0</a:t>
            </a:r>
            <a:r>
              <a:rPr lang="en-IN" sz="1800" dirty="0" smtClean="0">
                <a:latin typeface="+mj-lt"/>
              </a:rPr>
              <a:t>))</a:t>
            </a:r>
            <a:r>
              <a:rPr lang="en-IN" sz="1800" baseline="-25000" dirty="0" smtClean="0">
                <a:latin typeface="+mj-lt"/>
              </a:rPr>
              <a:t>10</a:t>
            </a:r>
          </a:p>
          <a:p>
            <a:pPr>
              <a:buNone/>
            </a:pPr>
            <a:r>
              <a:rPr lang="en-IN" sz="1800" dirty="0" smtClean="0">
                <a:latin typeface="+mj-lt"/>
              </a:rPr>
              <a:t>	                =</a:t>
            </a:r>
            <a:r>
              <a:rPr lang="en-IN" sz="1800" baseline="-25000" dirty="0" smtClean="0">
                <a:latin typeface="+mj-lt"/>
              </a:rPr>
              <a:t>  </a:t>
            </a:r>
            <a:r>
              <a:rPr lang="en-IN" sz="1800" dirty="0" smtClean="0">
                <a:latin typeface="+mj-lt"/>
              </a:rPr>
              <a:t>(16 + 0 + 4 + 0 + 1)</a:t>
            </a:r>
            <a:r>
              <a:rPr lang="en-IN" sz="1800" baseline="-25000" dirty="0" smtClean="0">
                <a:latin typeface="+mj-lt"/>
              </a:rPr>
              <a:t>10</a:t>
            </a:r>
          </a:p>
          <a:p>
            <a:pPr>
              <a:buNone/>
            </a:pPr>
            <a:r>
              <a:rPr lang="en-IN" sz="1800" dirty="0" smtClean="0">
                <a:latin typeface="+mj-lt"/>
              </a:rPr>
              <a:t>	                =</a:t>
            </a:r>
            <a:r>
              <a:rPr lang="en-IN" sz="1800" baseline="-25000" dirty="0" smtClean="0">
                <a:latin typeface="+mj-lt"/>
              </a:rPr>
              <a:t>  </a:t>
            </a:r>
            <a:r>
              <a:rPr lang="en-IN" sz="1800" dirty="0" smtClean="0">
                <a:latin typeface="+mj-lt"/>
              </a:rPr>
              <a:t>21</a:t>
            </a:r>
            <a:r>
              <a:rPr lang="en-IN" sz="1800" baseline="-25000" dirty="0" smtClean="0">
                <a:latin typeface="+mj-lt"/>
              </a:rPr>
              <a:t>10</a:t>
            </a:r>
          </a:p>
          <a:p>
            <a:pPr>
              <a:buNone/>
            </a:pPr>
            <a:endParaRPr lang="en-IN" sz="1800" dirty="0" smtClean="0">
              <a:latin typeface="+mj-lt"/>
            </a:endParaRPr>
          </a:p>
          <a:p>
            <a:pPr>
              <a:buNone/>
            </a:pPr>
            <a:r>
              <a:rPr lang="en-IN" sz="1800" dirty="0" smtClean="0">
                <a:latin typeface="+mj-lt"/>
              </a:rPr>
              <a:t>2. </a:t>
            </a:r>
            <a:r>
              <a:rPr lang="en-IN" sz="1800" b="1" dirty="0" smtClean="0">
                <a:latin typeface="+mj-lt"/>
              </a:rPr>
              <a:t>Convert </a:t>
            </a:r>
            <a:r>
              <a:rPr lang="en-IN" sz="1800" b="1" dirty="0">
                <a:latin typeface="+mj-lt"/>
              </a:rPr>
              <a:t>(11011.101)</a:t>
            </a:r>
            <a:r>
              <a:rPr lang="en-IN" sz="1800" b="1" baseline="-25000" dirty="0">
                <a:latin typeface="+mj-lt"/>
              </a:rPr>
              <a:t>2</a:t>
            </a:r>
            <a:r>
              <a:rPr lang="en-IN" sz="1800" b="1" dirty="0">
                <a:latin typeface="+mj-lt"/>
              </a:rPr>
              <a:t> to </a:t>
            </a:r>
            <a:r>
              <a:rPr lang="en-IN" sz="1800" b="1" dirty="0" smtClean="0">
                <a:latin typeface="+mj-lt"/>
              </a:rPr>
              <a:t>Decimal.</a:t>
            </a:r>
            <a:endParaRPr lang="en-IN" sz="1800" b="1" dirty="0">
              <a:latin typeface="+mj-lt"/>
            </a:endParaRPr>
          </a:p>
          <a:p>
            <a:pPr>
              <a:buNone/>
            </a:pPr>
            <a:r>
              <a:rPr lang="en-IN" sz="1800" dirty="0" smtClean="0">
                <a:latin typeface="+mj-lt"/>
              </a:rPr>
              <a:t>	2</a:t>
            </a:r>
            <a:r>
              <a:rPr lang="en-IN" sz="1800" baseline="30000" dirty="0" smtClean="0">
                <a:latin typeface="+mj-lt"/>
              </a:rPr>
              <a:t>4</a:t>
            </a:r>
            <a:r>
              <a:rPr lang="en-IN" sz="1800" dirty="0" smtClean="0">
                <a:latin typeface="+mj-lt"/>
              </a:rPr>
              <a:t> </a:t>
            </a:r>
            <a:r>
              <a:rPr lang="en-IN" sz="1800" dirty="0">
                <a:latin typeface="+mj-lt"/>
              </a:rPr>
              <a:t>2</a:t>
            </a:r>
            <a:r>
              <a:rPr lang="en-IN" sz="1800" baseline="30000" dirty="0">
                <a:latin typeface="+mj-lt"/>
              </a:rPr>
              <a:t>3</a:t>
            </a:r>
            <a:r>
              <a:rPr lang="en-IN" sz="1800" dirty="0">
                <a:latin typeface="+mj-lt"/>
              </a:rPr>
              <a:t> 2</a:t>
            </a:r>
            <a:r>
              <a:rPr lang="en-IN" sz="1800" baseline="30000" dirty="0">
                <a:latin typeface="+mj-lt"/>
              </a:rPr>
              <a:t>2</a:t>
            </a:r>
            <a:r>
              <a:rPr lang="en-IN" sz="1800" dirty="0">
                <a:latin typeface="+mj-lt"/>
              </a:rPr>
              <a:t> </a:t>
            </a:r>
            <a:r>
              <a:rPr lang="en-IN" sz="1800" dirty="0" smtClean="0">
                <a:latin typeface="+mj-lt"/>
              </a:rPr>
              <a:t>2</a:t>
            </a:r>
            <a:r>
              <a:rPr lang="en-IN" sz="1800" baseline="30000" dirty="0" smtClean="0">
                <a:latin typeface="+mj-lt"/>
              </a:rPr>
              <a:t>1</a:t>
            </a:r>
            <a:r>
              <a:rPr lang="en-IN" sz="1800" dirty="0" smtClean="0">
                <a:latin typeface="+mj-lt"/>
              </a:rPr>
              <a:t> </a:t>
            </a:r>
            <a:r>
              <a:rPr lang="en-IN" sz="1800" dirty="0">
                <a:latin typeface="+mj-lt"/>
              </a:rPr>
              <a:t>2</a:t>
            </a:r>
            <a:r>
              <a:rPr lang="en-IN" sz="1800" baseline="30000" dirty="0">
                <a:latin typeface="+mj-lt"/>
              </a:rPr>
              <a:t>0</a:t>
            </a:r>
            <a:r>
              <a:rPr lang="en-IN" sz="1800" dirty="0">
                <a:latin typeface="+mj-lt"/>
              </a:rPr>
              <a:t> </a:t>
            </a:r>
            <a:r>
              <a:rPr lang="en-IN" sz="1800" dirty="0" smtClean="0">
                <a:latin typeface="+mj-lt"/>
              </a:rPr>
              <a:t>. 2</a:t>
            </a:r>
            <a:r>
              <a:rPr lang="en-IN" sz="1800" baseline="30000" dirty="0" smtClean="0">
                <a:latin typeface="+mj-lt"/>
              </a:rPr>
              <a:t>-1</a:t>
            </a:r>
            <a:r>
              <a:rPr lang="en-IN" sz="1800" dirty="0" smtClean="0">
                <a:latin typeface="+mj-lt"/>
              </a:rPr>
              <a:t> </a:t>
            </a:r>
            <a:r>
              <a:rPr lang="en-IN" sz="1800" dirty="0">
                <a:latin typeface="+mj-lt"/>
              </a:rPr>
              <a:t>2</a:t>
            </a:r>
            <a:r>
              <a:rPr lang="en-IN" sz="1800" baseline="30000" dirty="0">
                <a:latin typeface="+mj-lt"/>
              </a:rPr>
              <a:t>-2</a:t>
            </a:r>
            <a:r>
              <a:rPr lang="en-IN" sz="1800" dirty="0">
                <a:latin typeface="+mj-lt"/>
              </a:rPr>
              <a:t> </a:t>
            </a:r>
            <a:r>
              <a:rPr lang="en-IN" sz="1800" dirty="0" smtClean="0">
                <a:latin typeface="+mj-lt"/>
              </a:rPr>
              <a:t>2</a:t>
            </a:r>
            <a:r>
              <a:rPr lang="en-IN" sz="1800" baseline="30000" dirty="0" smtClean="0">
                <a:latin typeface="+mj-lt"/>
              </a:rPr>
              <a:t>-3 </a:t>
            </a:r>
            <a:endParaRPr lang="en-IN" sz="1800" baseline="30000" dirty="0">
              <a:latin typeface="+mj-lt"/>
            </a:endParaRPr>
          </a:p>
          <a:p>
            <a:pPr>
              <a:buNone/>
            </a:pPr>
            <a:r>
              <a:rPr lang="en-IN" sz="1800" dirty="0" smtClean="0">
                <a:latin typeface="+mj-lt"/>
              </a:rPr>
              <a:t>	1   1  0   1  1  .  1   0    1</a:t>
            </a:r>
            <a:endParaRPr lang="en-IN" sz="1800" dirty="0">
              <a:latin typeface="+mj-lt"/>
            </a:endParaRPr>
          </a:p>
          <a:p>
            <a:pPr>
              <a:buNone/>
            </a:pPr>
            <a:r>
              <a:rPr lang="en-IN" sz="1800" dirty="0" smtClean="0">
                <a:latin typeface="+mj-lt"/>
              </a:rPr>
              <a:t>	11011.101</a:t>
            </a:r>
            <a:r>
              <a:rPr lang="en-IN" sz="1800" baseline="-25000" dirty="0" smtClean="0">
                <a:latin typeface="+mj-lt"/>
              </a:rPr>
              <a:t>2</a:t>
            </a:r>
            <a:r>
              <a:rPr lang="en-IN" sz="1800" dirty="0" smtClean="0">
                <a:latin typeface="+mj-lt"/>
              </a:rPr>
              <a:t>= </a:t>
            </a:r>
            <a:r>
              <a:rPr lang="en-IN" sz="1800" dirty="0">
                <a:latin typeface="+mj-lt"/>
              </a:rPr>
              <a:t>(1 x 2</a:t>
            </a:r>
            <a:r>
              <a:rPr lang="en-IN" sz="1800" baseline="30000" dirty="0">
                <a:latin typeface="+mj-lt"/>
              </a:rPr>
              <a:t>4</a:t>
            </a:r>
            <a:r>
              <a:rPr lang="en-IN" sz="1800" dirty="0">
                <a:latin typeface="+mj-lt"/>
              </a:rPr>
              <a:t>)+ (1 x 2</a:t>
            </a:r>
            <a:r>
              <a:rPr lang="en-IN" sz="1800" baseline="30000" dirty="0">
                <a:latin typeface="+mj-lt"/>
              </a:rPr>
              <a:t>3</a:t>
            </a:r>
            <a:r>
              <a:rPr lang="en-IN" sz="1800" dirty="0">
                <a:latin typeface="+mj-lt"/>
              </a:rPr>
              <a:t>)+ (0 x 2</a:t>
            </a:r>
            <a:r>
              <a:rPr lang="en-IN" sz="1800" baseline="30000" dirty="0">
                <a:latin typeface="+mj-lt"/>
              </a:rPr>
              <a:t>2</a:t>
            </a:r>
            <a:r>
              <a:rPr lang="en-IN" sz="1800" dirty="0">
                <a:latin typeface="+mj-lt"/>
              </a:rPr>
              <a:t>)+ (1 x 2</a:t>
            </a:r>
            <a:r>
              <a:rPr lang="en-IN" sz="1800" baseline="30000" dirty="0">
                <a:latin typeface="+mj-lt"/>
              </a:rPr>
              <a:t>1</a:t>
            </a:r>
            <a:r>
              <a:rPr lang="en-IN" sz="1800" dirty="0">
                <a:latin typeface="+mj-lt"/>
              </a:rPr>
              <a:t>)+ (1 x 2</a:t>
            </a:r>
            <a:r>
              <a:rPr lang="en-IN" sz="1800" baseline="30000" dirty="0">
                <a:latin typeface="+mj-lt"/>
              </a:rPr>
              <a:t>0</a:t>
            </a:r>
            <a:r>
              <a:rPr lang="en-IN" sz="1800" dirty="0">
                <a:latin typeface="+mj-lt"/>
              </a:rPr>
              <a:t>)+ (1 x 2</a:t>
            </a:r>
            <a:r>
              <a:rPr lang="en-IN" sz="1800" baseline="30000" dirty="0">
                <a:latin typeface="+mj-lt"/>
              </a:rPr>
              <a:t>-1</a:t>
            </a:r>
            <a:r>
              <a:rPr lang="en-IN" sz="1800" dirty="0">
                <a:latin typeface="+mj-lt"/>
              </a:rPr>
              <a:t>)+ (0 x 2</a:t>
            </a:r>
            <a:r>
              <a:rPr lang="en-IN" sz="1800" baseline="30000" dirty="0">
                <a:latin typeface="+mj-lt"/>
              </a:rPr>
              <a:t>-2</a:t>
            </a:r>
            <a:r>
              <a:rPr lang="en-IN" sz="1800" dirty="0">
                <a:latin typeface="+mj-lt"/>
              </a:rPr>
              <a:t>)+ (1 x 2</a:t>
            </a:r>
            <a:r>
              <a:rPr lang="en-IN" sz="1800" baseline="30000" dirty="0">
                <a:latin typeface="+mj-lt"/>
              </a:rPr>
              <a:t>-3</a:t>
            </a:r>
            <a:r>
              <a:rPr lang="en-IN" sz="1800" dirty="0">
                <a:latin typeface="+mj-lt"/>
              </a:rPr>
              <a:t>)</a:t>
            </a:r>
          </a:p>
          <a:p>
            <a:pPr>
              <a:buNone/>
            </a:pPr>
            <a:r>
              <a:rPr lang="en-IN" sz="1800" dirty="0" smtClean="0">
                <a:latin typeface="+mj-lt"/>
              </a:rPr>
              <a:t>	                     = </a:t>
            </a:r>
            <a:r>
              <a:rPr lang="en-IN" sz="1800" dirty="0">
                <a:latin typeface="+mj-lt"/>
              </a:rPr>
              <a:t>16+8+0+2+1+0.5+0+0.125</a:t>
            </a:r>
          </a:p>
          <a:p>
            <a:pPr>
              <a:buNone/>
            </a:pPr>
            <a:r>
              <a:rPr lang="en-IN" sz="1800" dirty="0" smtClean="0">
                <a:latin typeface="+mj-lt"/>
              </a:rPr>
              <a:t>	                     = </a:t>
            </a:r>
            <a:r>
              <a:rPr lang="en-IN" sz="1800" dirty="0">
                <a:latin typeface="+mj-lt"/>
              </a:rPr>
              <a:t>(</a:t>
            </a:r>
            <a:r>
              <a:rPr lang="en-IN" sz="1800" dirty="0" smtClean="0">
                <a:latin typeface="+mj-lt"/>
              </a:rPr>
              <a:t>27.625)</a:t>
            </a:r>
            <a:r>
              <a:rPr lang="en-IN" sz="1800" baseline="-25000" dirty="0" smtClean="0">
                <a:latin typeface="+mj-lt"/>
              </a:rPr>
              <a:t>10</a:t>
            </a:r>
          </a:p>
          <a:p>
            <a:pPr>
              <a:buNone/>
            </a:pPr>
            <a:endParaRPr lang="en-IN" dirty="0" smtClean="0"/>
          </a:p>
          <a:p>
            <a:pPr>
              <a:buNone/>
            </a:pPr>
            <a:endParaRPr lang="en-IN" baseline="-25000" dirty="0"/>
          </a:p>
        </p:txBody>
      </p:sp>
      <p:pic>
        <p:nvPicPr>
          <p:cNvPr id="4100" name="Picture 4" descr="C:\Users\SUJATA\Desktop\download (3).pn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5357818" y="4000504"/>
            <a:ext cx="3643338" cy="2071702"/>
          </a:xfrm>
          <a:prstGeom prst="rect">
            <a:avLst/>
          </a:prstGeom>
          <a:noFill/>
          <a:ln w="28575">
            <a:solidFill>
              <a:schemeClr val="tx1"/>
            </a:solidFill>
          </a:ln>
        </p:spPr>
      </p:pic>
      <p:pic>
        <p:nvPicPr>
          <p:cNvPr id="6" name="Picture 2" descr="C:\Users\SUJATA\Desktop\binary numbers.png"/>
          <p:cNvPicPr>
            <a:picLocks noChangeAspect="1" noChangeArrowheads="1"/>
          </p:cNvPicPr>
          <p:nvPr/>
        </p:nvPicPr>
        <p:blipFill>
          <a:blip r:embed="rId3">
            <a:duotone>
              <a:prstClr val="black"/>
              <a:schemeClr val="accent1">
                <a:tint val="45000"/>
                <a:satMod val="400000"/>
              </a:schemeClr>
            </a:duotone>
          </a:blip>
          <a:srcRect/>
          <a:stretch>
            <a:fillRect/>
          </a:stretch>
        </p:blipFill>
        <p:spPr bwMode="auto">
          <a:xfrm>
            <a:off x="5357818" y="1000108"/>
            <a:ext cx="3643338" cy="2357454"/>
          </a:xfrm>
          <a:prstGeom prst="rect">
            <a:avLst/>
          </a:prstGeom>
          <a:noFill/>
          <a:ln w="28575">
            <a:solidFill>
              <a:schemeClr val="tx1"/>
            </a:solid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142852"/>
            <a:ext cx="8229600" cy="428604"/>
          </a:xfrm>
        </p:spPr>
        <p:style>
          <a:lnRef idx="1">
            <a:schemeClr val="accent1"/>
          </a:lnRef>
          <a:fillRef idx="2">
            <a:schemeClr val="accent1"/>
          </a:fillRef>
          <a:effectRef idx="1">
            <a:schemeClr val="accent1"/>
          </a:effectRef>
          <a:fontRef idx="minor">
            <a:schemeClr val="dk1"/>
          </a:fontRef>
        </p:style>
        <p:txBody>
          <a:bodyPr>
            <a:noAutofit/>
          </a:bodyPr>
          <a:lstStyle/>
          <a:p>
            <a:r>
              <a:rPr lang="en-US" sz="2800" dirty="0" smtClean="0"/>
              <a:t>Octal &amp;Hexadecimal to Decimal conversion</a:t>
            </a:r>
            <a:endParaRPr lang="en-IN" sz="2800" dirty="0"/>
          </a:p>
        </p:txBody>
      </p:sp>
      <p:pic>
        <p:nvPicPr>
          <p:cNvPr id="9" name="Picture 2"/>
          <p:cNvPicPr>
            <a:picLocks noGrp="1" noChangeAspect="1" noChangeArrowheads="1"/>
          </p:cNvPicPr>
          <p:nvPr>
            <p:ph sz="half" idx="2"/>
          </p:nvPr>
        </p:nvPicPr>
        <p:blipFill>
          <a:blip r:embed="rId2">
            <a:duotone>
              <a:prstClr val="black"/>
              <a:schemeClr val="accent1">
                <a:tint val="45000"/>
                <a:satMod val="400000"/>
              </a:schemeClr>
            </a:duotone>
          </a:blip>
          <a:stretch>
            <a:fillRect/>
          </a:stretch>
        </p:blipFill>
        <p:spPr bwMode="auto">
          <a:xfrm>
            <a:off x="5143504" y="4143380"/>
            <a:ext cx="3852890" cy="2571768"/>
          </a:xfrm>
          <a:prstGeom prst="rect">
            <a:avLst/>
          </a:prstGeom>
          <a:ln w="28575">
            <a:headEnd/>
            <a:tailEnd/>
          </a:ln>
        </p:spPr>
        <p:style>
          <a:lnRef idx="1">
            <a:schemeClr val="accent5"/>
          </a:lnRef>
          <a:fillRef idx="2">
            <a:schemeClr val="accent5"/>
          </a:fillRef>
          <a:effectRef idx="1">
            <a:schemeClr val="accent5"/>
          </a:effectRef>
          <a:fontRef idx="minor">
            <a:schemeClr val="dk1"/>
          </a:fontRef>
        </p:style>
      </p:pic>
      <p:pic>
        <p:nvPicPr>
          <p:cNvPr id="10" name="Picture 3"/>
          <p:cNvPicPr>
            <a:picLocks noGrp="1" noChangeAspect="1" noChangeArrowheads="1"/>
          </p:cNvPicPr>
          <p:nvPr>
            <p:ph sz="half" idx="1"/>
          </p:nvPr>
        </p:nvPicPr>
        <p:blipFill>
          <a:blip r:embed="rId3">
            <a:duotone>
              <a:prstClr val="black"/>
              <a:schemeClr val="accent1">
                <a:tint val="45000"/>
                <a:satMod val="400000"/>
              </a:schemeClr>
            </a:duotone>
          </a:blip>
          <a:srcRect/>
          <a:stretch>
            <a:fillRect/>
          </a:stretch>
        </p:blipFill>
        <p:spPr bwMode="auto">
          <a:xfrm>
            <a:off x="142844" y="4143380"/>
            <a:ext cx="4857784" cy="2571768"/>
          </a:xfrm>
          <a:prstGeom prst="rect">
            <a:avLst/>
          </a:prstGeom>
          <a:noFill/>
          <a:ln w="28575">
            <a:solidFill>
              <a:schemeClr val="tx1"/>
            </a:solidFill>
            <a:miter lim="800000"/>
            <a:headEnd/>
            <a:tailEnd/>
          </a:ln>
          <a:effectLst/>
        </p:spPr>
      </p:pic>
      <p:sp>
        <p:nvSpPr>
          <p:cNvPr id="5" name="Rectangle 4"/>
          <p:cNvSpPr/>
          <p:nvPr/>
        </p:nvSpPr>
        <p:spPr>
          <a:xfrm>
            <a:off x="142844" y="642918"/>
            <a:ext cx="4857784" cy="3391698"/>
          </a:xfrm>
          <a:prstGeom prst="rect">
            <a:avLst/>
          </a:prstGeom>
          <a:ln w="19050">
            <a:solidFill>
              <a:schemeClr val="tx1"/>
            </a:solidFill>
          </a:ln>
        </p:spPr>
        <p:txBody>
          <a:bodyPr wrap="square">
            <a:spAutoFit/>
          </a:bodyPr>
          <a:lstStyle/>
          <a:p>
            <a:pPr>
              <a:buNone/>
            </a:pPr>
            <a:r>
              <a:rPr lang="en-IN" sz="1600" b="1" dirty="0" smtClean="0"/>
              <a:t>       Convert 215</a:t>
            </a:r>
            <a:r>
              <a:rPr lang="en-IN" sz="1600" b="1" baseline="-25000" dirty="0" smtClean="0"/>
              <a:t>8</a:t>
            </a:r>
            <a:r>
              <a:rPr lang="en-IN" sz="1600" b="1" dirty="0" smtClean="0"/>
              <a:t> into decimal.</a:t>
            </a:r>
            <a:endParaRPr lang="en-IN" sz="1600" dirty="0" smtClean="0"/>
          </a:p>
          <a:p>
            <a:pPr>
              <a:buNone/>
            </a:pPr>
            <a:r>
              <a:rPr lang="en-IN" sz="1600" dirty="0" smtClean="0"/>
              <a:t>	215</a:t>
            </a:r>
            <a:r>
              <a:rPr lang="en-IN" sz="1600" baseline="-25000" dirty="0" smtClean="0"/>
              <a:t>8</a:t>
            </a:r>
            <a:r>
              <a:rPr lang="en-IN" sz="1600" dirty="0" smtClean="0"/>
              <a:t> = 2 × 8</a:t>
            </a:r>
            <a:r>
              <a:rPr lang="en-IN" sz="1600" baseline="30000" dirty="0" smtClean="0"/>
              <a:t>2</a:t>
            </a:r>
            <a:r>
              <a:rPr lang="en-IN" sz="1600" dirty="0" smtClean="0"/>
              <a:t> + 1 × 8</a:t>
            </a:r>
            <a:r>
              <a:rPr lang="en-IN" sz="1600" baseline="30000" dirty="0" smtClean="0"/>
              <a:t>1</a:t>
            </a:r>
            <a:r>
              <a:rPr lang="en-IN" sz="1600" dirty="0" smtClean="0"/>
              <a:t> + 5 × 8</a:t>
            </a:r>
            <a:r>
              <a:rPr lang="en-IN" sz="1600" baseline="30000" dirty="0" smtClean="0"/>
              <a:t>0</a:t>
            </a:r>
            <a:endParaRPr lang="en-IN" sz="1600" dirty="0" smtClean="0"/>
          </a:p>
          <a:p>
            <a:pPr>
              <a:buNone/>
            </a:pPr>
            <a:r>
              <a:rPr lang="en-IN" sz="1600" dirty="0" smtClean="0"/>
              <a:t>	         = 2 × 64 + 1 × 8 + 5 × 1</a:t>
            </a:r>
          </a:p>
          <a:p>
            <a:pPr>
              <a:buNone/>
            </a:pPr>
            <a:r>
              <a:rPr lang="en-IN" sz="1600" dirty="0" smtClean="0"/>
              <a:t>	         = 128 + 8 + 5</a:t>
            </a:r>
          </a:p>
          <a:p>
            <a:pPr>
              <a:buNone/>
            </a:pPr>
            <a:r>
              <a:rPr lang="en-IN" sz="1600" dirty="0" smtClean="0"/>
              <a:t>	         = 141</a:t>
            </a:r>
            <a:r>
              <a:rPr lang="en-IN" sz="1600" baseline="-25000" dirty="0" smtClean="0"/>
              <a:t>10</a:t>
            </a:r>
          </a:p>
          <a:p>
            <a:pPr marL="288000">
              <a:lnSpc>
                <a:spcPct val="120000"/>
              </a:lnSpc>
              <a:spcBef>
                <a:spcPts val="0"/>
              </a:spcBef>
              <a:buNone/>
            </a:pPr>
            <a:r>
              <a:rPr lang="en-IN" sz="1600" b="1" dirty="0" smtClean="0"/>
              <a:t>Convert ( 2 1 . 2 1 )</a:t>
            </a:r>
            <a:r>
              <a:rPr lang="en-IN" sz="1600" b="1" baseline="-25000" dirty="0" smtClean="0"/>
              <a:t>8</a:t>
            </a:r>
            <a:r>
              <a:rPr lang="en-IN" sz="1600" b="1" dirty="0" smtClean="0"/>
              <a:t>= ( ? )</a:t>
            </a:r>
            <a:r>
              <a:rPr lang="en-IN" sz="1600" b="1" baseline="-25000" dirty="0" smtClean="0"/>
              <a:t>10</a:t>
            </a:r>
            <a:r>
              <a:rPr lang="en-IN" sz="1600" dirty="0" smtClean="0"/>
              <a:t/>
            </a:r>
            <a:br>
              <a:rPr lang="en-IN" sz="1600" dirty="0" smtClean="0"/>
            </a:br>
            <a:r>
              <a:rPr lang="en-IN" sz="1600" dirty="0" smtClean="0"/>
              <a:t>21.21 </a:t>
            </a:r>
            <a:r>
              <a:rPr lang="en-IN" sz="1600" baseline="-25000" dirty="0" smtClean="0"/>
              <a:t>8	</a:t>
            </a:r>
            <a:r>
              <a:rPr lang="en-IN" sz="1600" dirty="0" smtClean="0"/>
              <a:t> = 2 x 8</a:t>
            </a:r>
            <a:r>
              <a:rPr lang="en-IN" sz="1600" baseline="30000" dirty="0" smtClean="0"/>
              <a:t>1</a:t>
            </a:r>
            <a:r>
              <a:rPr lang="en-IN" sz="1600" dirty="0" smtClean="0"/>
              <a:t> + 1 x 8</a:t>
            </a:r>
            <a:r>
              <a:rPr lang="en-IN" sz="1600" baseline="30000" dirty="0" smtClean="0"/>
              <a:t>0</a:t>
            </a:r>
            <a:r>
              <a:rPr lang="en-IN" sz="1600" dirty="0" smtClean="0"/>
              <a:t> +  2 x 8</a:t>
            </a:r>
            <a:r>
              <a:rPr lang="en-IN" sz="1600" baseline="30000" dirty="0" smtClean="0"/>
              <a:t>-1</a:t>
            </a:r>
            <a:r>
              <a:rPr lang="en-IN" sz="1600" dirty="0" smtClean="0"/>
              <a:t> + 1 x 8</a:t>
            </a:r>
            <a:r>
              <a:rPr lang="en-IN" sz="1600" baseline="30000" dirty="0" smtClean="0"/>
              <a:t>-2</a:t>
            </a:r>
            <a:r>
              <a:rPr lang="en-IN" sz="1600" dirty="0" smtClean="0"/>
              <a:t>  </a:t>
            </a:r>
            <a:br>
              <a:rPr lang="en-IN" sz="1600" dirty="0" smtClean="0"/>
            </a:br>
            <a:r>
              <a:rPr lang="en-IN" sz="1600" dirty="0" smtClean="0"/>
              <a:t>            	 = 2 x 8 + 1 x 1 +  2 x ( 1 / 8 ) + 1 x ( 1 / 64 )  </a:t>
            </a:r>
            <a:br>
              <a:rPr lang="en-IN" sz="1600" dirty="0" smtClean="0"/>
            </a:br>
            <a:r>
              <a:rPr lang="en-IN" sz="1600" dirty="0" smtClean="0"/>
              <a:t>            	 = 16 +  1  +  ( 0. 2 5 ) +  ( 0 . 0 1 5 6 2 5 )   </a:t>
            </a:r>
            <a:br>
              <a:rPr lang="en-IN" sz="1600" dirty="0" smtClean="0"/>
            </a:br>
            <a:r>
              <a:rPr lang="en-IN" sz="1600" dirty="0" smtClean="0"/>
              <a:t>            	 = 17 +  0. 265625</a:t>
            </a:r>
          </a:p>
          <a:p>
            <a:pPr marL="288000">
              <a:lnSpc>
                <a:spcPct val="120000"/>
              </a:lnSpc>
              <a:spcBef>
                <a:spcPts val="0"/>
              </a:spcBef>
              <a:buNone/>
            </a:pPr>
            <a:r>
              <a:rPr lang="en-IN" sz="1600" dirty="0" smtClean="0"/>
              <a:t>	 = 17 . 265625</a:t>
            </a:r>
          </a:p>
          <a:p>
            <a:pPr marL="288000">
              <a:lnSpc>
                <a:spcPct val="120000"/>
              </a:lnSpc>
              <a:spcBef>
                <a:spcPts val="0"/>
              </a:spcBef>
              <a:buNone/>
            </a:pPr>
            <a:r>
              <a:rPr lang="en-IN" sz="1600" b="1" dirty="0" smtClean="0"/>
              <a:t>Therefore  ( 2 1 . 2 1 )</a:t>
            </a:r>
            <a:r>
              <a:rPr lang="en-IN" sz="1600" b="1" baseline="-25000" dirty="0" smtClean="0"/>
              <a:t>8</a:t>
            </a:r>
            <a:r>
              <a:rPr lang="en-IN" sz="1600" b="1" dirty="0" smtClean="0"/>
              <a:t> =  ( 1 7 . 2 6 5 6 2 5 )</a:t>
            </a:r>
            <a:r>
              <a:rPr lang="en-IN" sz="1600" b="1" baseline="-25000" dirty="0" smtClean="0"/>
              <a:t>10</a:t>
            </a:r>
            <a:endParaRPr lang="en-IN" sz="1600" dirty="0" smtClean="0"/>
          </a:p>
        </p:txBody>
      </p:sp>
      <p:pic>
        <p:nvPicPr>
          <p:cNvPr id="7" name="Picture 2" descr="C:\Users\SUJATA\Desktop\download (2).png"/>
          <p:cNvPicPr>
            <a:picLocks noChangeAspect="1" noChangeArrowheads="1"/>
          </p:cNvPicPr>
          <p:nvPr/>
        </p:nvPicPr>
        <p:blipFill>
          <a:blip r:embed="rId4">
            <a:duotone>
              <a:prstClr val="black"/>
              <a:schemeClr val="accent1">
                <a:tint val="45000"/>
                <a:satMod val="400000"/>
              </a:schemeClr>
            </a:duotone>
          </a:blip>
          <a:srcRect/>
          <a:stretch>
            <a:fillRect/>
          </a:stretch>
        </p:blipFill>
        <p:spPr bwMode="auto">
          <a:xfrm>
            <a:off x="5072066" y="1071546"/>
            <a:ext cx="3786214" cy="2500330"/>
          </a:xfrm>
          <a:prstGeom prst="rect">
            <a:avLst/>
          </a:prstGeom>
          <a:noFill/>
          <a:ln w="28575">
            <a:solidFill>
              <a:schemeClr val="tx1"/>
            </a:solid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28" y="274638"/>
            <a:ext cx="6572296" cy="65403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SUMMARY</a:t>
            </a:r>
            <a:endParaRPr lang="en-IN" dirty="0"/>
          </a:p>
        </p:txBody>
      </p:sp>
      <p:sp>
        <p:nvSpPr>
          <p:cNvPr id="5" name="Content Placeholder 4"/>
          <p:cNvSpPr>
            <a:spLocks noGrp="1"/>
          </p:cNvSpPr>
          <p:nvPr>
            <p:ph idx="1"/>
          </p:nvPr>
        </p:nvSpPr>
        <p:spPr>
          <a:xfrm>
            <a:off x="357158" y="1214422"/>
            <a:ext cx="8429684" cy="5357850"/>
          </a:xfrm>
        </p:spPr>
        <p:style>
          <a:lnRef idx="1">
            <a:schemeClr val="accent1"/>
          </a:lnRef>
          <a:fillRef idx="2">
            <a:schemeClr val="accent1"/>
          </a:fillRef>
          <a:effectRef idx="1">
            <a:schemeClr val="accent1"/>
          </a:effectRef>
          <a:fontRef idx="minor">
            <a:schemeClr val="dk1"/>
          </a:fontRef>
        </p:style>
        <p:txBody>
          <a:bodyPr/>
          <a:lstStyle/>
          <a:p>
            <a:endParaRPr lang="en-US" smtClean="0"/>
          </a:p>
          <a:p>
            <a:r>
              <a:rPr lang="en-US" sz="2800" smtClean="0"/>
              <a:t>Types </a:t>
            </a:r>
            <a:r>
              <a:rPr lang="en-US" sz="2800" dirty="0" smtClean="0"/>
              <a:t>of Number System</a:t>
            </a:r>
          </a:p>
          <a:p>
            <a:r>
              <a:rPr lang="en-IN" sz="2800" dirty="0" smtClean="0"/>
              <a:t>Decimal to Binary, Octal and Hexadecimal conversion for both integer and fraction</a:t>
            </a:r>
          </a:p>
          <a:p>
            <a:r>
              <a:rPr lang="en-US" sz="2800" dirty="0" smtClean="0"/>
              <a:t>Binary ,Octal , Hexadecimal to Decimal conversion for both integer and fraction</a:t>
            </a:r>
          </a:p>
          <a:p>
            <a:r>
              <a:rPr lang="en-US" sz="2800" dirty="0" smtClean="0"/>
              <a:t>Numerous examples for all types of conversions</a:t>
            </a:r>
            <a:r>
              <a:rPr lang="en-IN" dirty="0" smtClean="0"/>
              <a:t/>
            </a:r>
            <a:br>
              <a:rPr lang="en-IN" dirty="0" smtClean="0"/>
            </a:br>
            <a:endParaRPr lang="en-US" dirty="0" smtClean="0"/>
          </a:p>
          <a:p>
            <a:pPr>
              <a:buNone/>
            </a:pP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4294967295"/>
          </p:nvPr>
        </p:nvSpPr>
        <p:spPr>
          <a:xfrm>
            <a:off x="500034" y="642918"/>
            <a:ext cx="8229600" cy="5357850"/>
          </a:xfrm>
        </p:spPr>
        <p:style>
          <a:lnRef idx="1">
            <a:schemeClr val="accent1"/>
          </a:lnRef>
          <a:fillRef idx="2">
            <a:schemeClr val="accent1"/>
          </a:fillRef>
          <a:effectRef idx="1">
            <a:schemeClr val="accent1"/>
          </a:effectRef>
          <a:fontRef idx="minor">
            <a:schemeClr val="dk1"/>
          </a:fontRef>
        </p:style>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sz="6000" b="1" dirty="0" smtClean="0"/>
              <a:t>THANK YOU</a:t>
            </a:r>
            <a:endParaRPr lang="en-IN" sz="6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42862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Number System</a:t>
            </a:r>
            <a:endParaRPr lang="en-IN" dirty="0"/>
          </a:p>
        </p:txBody>
      </p:sp>
      <p:pic>
        <p:nvPicPr>
          <p:cNvPr id="2050" name="Picture 2"/>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1500166" y="4143380"/>
            <a:ext cx="5715040" cy="2571768"/>
          </a:xfrm>
          <a:prstGeom prst="rect">
            <a:avLst/>
          </a:prstGeom>
          <a:noFill/>
          <a:ln w="28575">
            <a:solidFill>
              <a:schemeClr val="tx1"/>
            </a:solidFill>
            <a:miter lim="800000"/>
            <a:headEnd/>
            <a:tailEnd/>
          </a:ln>
          <a:effectLst/>
        </p:spPr>
      </p:pic>
      <p:sp>
        <p:nvSpPr>
          <p:cNvPr id="5" name="Rectangle 4"/>
          <p:cNvSpPr/>
          <p:nvPr/>
        </p:nvSpPr>
        <p:spPr>
          <a:xfrm>
            <a:off x="142844" y="642918"/>
            <a:ext cx="8643998" cy="3416320"/>
          </a:xfrm>
          <a:prstGeom prst="rect">
            <a:avLst/>
          </a:prstGeom>
          <a:ln w="19050">
            <a:solidFill>
              <a:schemeClr val="tx1"/>
            </a:solidFill>
          </a:ln>
        </p:spPr>
        <p:txBody>
          <a:bodyPr wrap="square">
            <a:spAutoFit/>
          </a:bodyPr>
          <a:lstStyle/>
          <a:p>
            <a:r>
              <a:rPr lang="en-IN" dirty="0" smtClean="0"/>
              <a:t>A </a:t>
            </a:r>
            <a:r>
              <a:rPr lang="en-IN" b="1" dirty="0" smtClean="0"/>
              <a:t>Number System </a:t>
            </a:r>
            <a:r>
              <a:rPr lang="en-IN" dirty="0" smtClean="0"/>
              <a:t>is defined as a system of writing to express numbers. It is the mathematical notation for representing numbers of a given set by using digits or other symbols in a consistent manner. The same sequence of symbols may represent different numbers in different numeral </a:t>
            </a:r>
            <a:r>
              <a:rPr lang="en-IN" dirty="0" err="1" smtClean="0"/>
              <a:t>systems.The</a:t>
            </a:r>
            <a:r>
              <a:rPr lang="en-IN" dirty="0" smtClean="0"/>
              <a:t> </a:t>
            </a:r>
            <a:r>
              <a:rPr lang="en-IN" b="1" dirty="0" smtClean="0"/>
              <a:t>number system </a:t>
            </a:r>
            <a:r>
              <a:rPr lang="en-IN" dirty="0" smtClean="0"/>
              <a:t>or the </a:t>
            </a:r>
            <a:r>
              <a:rPr lang="en-IN" b="1" dirty="0" smtClean="0"/>
              <a:t>numeral system </a:t>
            </a:r>
            <a:r>
              <a:rPr lang="en-IN" dirty="0" smtClean="0"/>
              <a:t>is the system of naming or representing numbers. There are various types of number systems  like binary, </a:t>
            </a:r>
            <a:r>
              <a:rPr lang="en-IN" dirty="0" err="1" smtClean="0"/>
              <a:t>decimal,octal</a:t>
            </a:r>
            <a:r>
              <a:rPr lang="en-IN" dirty="0" smtClean="0"/>
              <a:t> etc. . </a:t>
            </a:r>
          </a:p>
          <a:p>
            <a:r>
              <a:rPr lang="en-IN" dirty="0" smtClean="0"/>
              <a:t>Number System with a specific type provides a unique representation of every number. The value of any digit in a number can be determined by:</a:t>
            </a:r>
          </a:p>
          <a:p>
            <a:pPr lvl="1">
              <a:buFont typeface="Arial" pitchFamily="34" charset="0"/>
              <a:buChar char="•"/>
            </a:pPr>
            <a:r>
              <a:rPr lang="en-IN" dirty="0" smtClean="0"/>
              <a:t>The digit</a:t>
            </a:r>
          </a:p>
          <a:p>
            <a:pPr lvl="1">
              <a:buFont typeface="Arial" pitchFamily="34" charset="0"/>
              <a:buChar char="•"/>
            </a:pPr>
            <a:r>
              <a:rPr lang="en-IN" dirty="0" smtClean="0"/>
              <a:t>Its position in the number</a:t>
            </a:r>
          </a:p>
          <a:p>
            <a:pPr lvl="1">
              <a:buFont typeface="Arial" pitchFamily="34" charset="0"/>
              <a:buChar char="•"/>
            </a:pPr>
            <a:r>
              <a:rPr lang="en-IN" dirty="0" smtClean="0"/>
              <a:t>The base of the number system</a:t>
            </a:r>
          </a:p>
          <a:p>
            <a:r>
              <a:rPr lang="en-IN"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42852"/>
            <a:ext cx="7772400" cy="50006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en-US" dirty="0" smtClean="0"/>
              <a:t>TYPES OF NUMBER SYSTEM</a:t>
            </a:r>
            <a:endParaRPr lang="en-IN" dirty="0"/>
          </a:p>
        </p:txBody>
      </p:sp>
      <p:sp>
        <p:nvSpPr>
          <p:cNvPr id="6" name="Rectangle 5"/>
          <p:cNvSpPr/>
          <p:nvPr/>
        </p:nvSpPr>
        <p:spPr>
          <a:xfrm>
            <a:off x="71406" y="2857496"/>
            <a:ext cx="9001188" cy="3693319"/>
          </a:xfrm>
          <a:prstGeom prst="rect">
            <a:avLst/>
          </a:prstGeom>
          <a:ln w="19050">
            <a:solidFill>
              <a:schemeClr val="tx1"/>
            </a:solidFill>
          </a:ln>
        </p:spPr>
        <p:txBody>
          <a:bodyPr wrap="square">
            <a:spAutoFit/>
          </a:bodyPr>
          <a:lstStyle/>
          <a:p>
            <a:pPr>
              <a:buFont typeface="Arial" pitchFamily="34" charset="0"/>
              <a:buChar char="•"/>
            </a:pPr>
            <a:r>
              <a:rPr lang="en-US" b="1" dirty="0" smtClean="0"/>
              <a:t>Decimal number system </a:t>
            </a:r>
            <a:r>
              <a:rPr lang="en-US" dirty="0" smtClean="0"/>
              <a:t>uses ten unique digits </a:t>
            </a:r>
            <a:r>
              <a:rPr lang="en-US" b="1" dirty="0" smtClean="0"/>
              <a:t>0,1,2,3,4,5,6,7,8,9</a:t>
            </a:r>
            <a:r>
              <a:rPr lang="en-US" dirty="0" smtClean="0"/>
              <a:t>.Any decimal number can be represented using these ten digits only. Since there are ten unique digits in Decimal number system, the </a:t>
            </a:r>
            <a:r>
              <a:rPr lang="en-US" b="1" dirty="0" smtClean="0"/>
              <a:t>base or radix </a:t>
            </a:r>
            <a:r>
              <a:rPr lang="en-US" dirty="0" smtClean="0"/>
              <a:t>of the Decimal number is </a:t>
            </a:r>
            <a:r>
              <a:rPr lang="en-US" b="1" dirty="0" smtClean="0"/>
              <a:t>10</a:t>
            </a:r>
            <a:r>
              <a:rPr lang="en-US" dirty="0" smtClean="0"/>
              <a:t> .</a:t>
            </a:r>
          </a:p>
          <a:p>
            <a:pPr>
              <a:buFont typeface="Arial" pitchFamily="34" charset="0"/>
              <a:buChar char="•"/>
            </a:pPr>
            <a:r>
              <a:rPr lang="en-US" b="1" dirty="0" smtClean="0"/>
              <a:t>Binary number system </a:t>
            </a:r>
            <a:r>
              <a:rPr lang="en-US" dirty="0" smtClean="0"/>
              <a:t>has two unique digits </a:t>
            </a:r>
            <a:r>
              <a:rPr lang="en-US" b="1" dirty="0" smtClean="0"/>
              <a:t>0</a:t>
            </a:r>
            <a:r>
              <a:rPr lang="en-US" dirty="0" smtClean="0"/>
              <a:t> and </a:t>
            </a:r>
            <a:r>
              <a:rPr lang="en-US" b="1" dirty="0" smtClean="0"/>
              <a:t>1</a:t>
            </a:r>
            <a:r>
              <a:rPr lang="en-US" dirty="0" smtClean="0"/>
              <a:t>. Any binary  number can be represented using these two digits only. Since there are 2 unique digits in Binary number system, the </a:t>
            </a:r>
            <a:r>
              <a:rPr lang="en-US" b="1" dirty="0" smtClean="0"/>
              <a:t>base or radix </a:t>
            </a:r>
            <a:r>
              <a:rPr lang="en-US" dirty="0" smtClean="0"/>
              <a:t>of a binary number is </a:t>
            </a:r>
            <a:r>
              <a:rPr lang="en-US" b="1" dirty="0" smtClean="0"/>
              <a:t>2</a:t>
            </a:r>
            <a:r>
              <a:rPr lang="en-US" dirty="0" smtClean="0"/>
              <a:t>.</a:t>
            </a:r>
          </a:p>
          <a:p>
            <a:pPr>
              <a:buFont typeface="Arial" pitchFamily="34" charset="0"/>
              <a:buChar char="•"/>
            </a:pPr>
            <a:r>
              <a:rPr lang="en-US" b="1" dirty="0" smtClean="0"/>
              <a:t>Octal number system</a:t>
            </a:r>
            <a:r>
              <a:rPr lang="en-US" dirty="0" smtClean="0"/>
              <a:t> uses eight unique digits </a:t>
            </a:r>
            <a:r>
              <a:rPr lang="en-US" b="1" dirty="0" smtClean="0"/>
              <a:t>0,1,2,3,4,5,6,7</a:t>
            </a:r>
            <a:r>
              <a:rPr lang="en-US" dirty="0" smtClean="0"/>
              <a:t>. Any Octal number can be represented using these 8 digits only. Since there are 8 unique digits in Octal number system, the </a:t>
            </a:r>
            <a:r>
              <a:rPr lang="en-US" b="1" dirty="0" smtClean="0"/>
              <a:t>base or radix </a:t>
            </a:r>
            <a:r>
              <a:rPr lang="en-US" dirty="0" smtClean="0"/>
              <a:t>of an Octal number is </a:t>
            </a:r>
            <a:r>
              <a:rPr lang="en-US" b="1" dirty="0" smtClean="0"/>
              <a:t>8</a:t>
            </a:r>
            <a:r>
              <a:rPr lang="en-US" dirty="0" smtClean="0"/>
              <a:t>.</a:t>
            </a:r>
          </a:p>
          <a:p>
            <a:pPr>
              <a:buFont typeface="Arial" pitchFamily="34" charset="0"/>
              <a:buChar char="•"/>
            </a:pPr>
            <a:r>
              <a:rPr lang="en-US" b="1" dirty="0" smtClean="0"/>
              <a:t>Hexadecimal number system </a:t>
            </a:r>
            <a:r>
              <a:rPr lang="en-US" dirty="0" smtClean="0"/>
              <a:t>has sixteen unique digits </a:t>
            </a:r>
            <a:r>
              <a:rPr lang="en-US" b="1" dirty="0" smtClean="0"/>
              <a:t>0,1,2,3,4,5,6,7,8,9,10(A),11(B), 12(C),13(D),14(E),15(F)</a:t>
            </a:r>
            <a:r>
              <a:rPr lang="en-US" dirty="0" smtClean="0"/>
              <a:t>.So every hexadecimal number can be represented using these 16 digits only. Since there are sixteen unique digits in Hexadecimal number system, the </a:t>
            </a:r>
            <a:r>
              <a:rPr lang="en-US" b="1" dirty="0" smtClean="0"/>
              <a:t>base or radix </a:t>
            </a:r>
            <a:r>
              <a:rPr lang="en-US" dirty="0" smtClean="0"/>
              <a:t>of a Hexadecimal number is </a:t>
            </a:r>
            <a:r>
              <a:rPr lang="en-US" b="1" dirty="0" smtClean="0"/>
              <a:t>16</a:t>
            </a:r>
            <a:r>
              <a:rPr lang="en-US" dirty="0" smtClean="0"/>
              <a:t>.</a:t>
            </a:r>
            <a:endParaRPr lang="en-IN" dirty="0" smtClean="0"/>
          </a:p>
        </p:txBody>
      </p:sp>
      <p:pic>
        <p:nvPicPr>
          <p:cNvPr id="4099" name="Picture 3"/>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357158" y="785794"/>
            <a:ext cx="8429684" cy="20002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65403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IN" dirty="0" smtClean="0"/>
              <a:t/>
            </a:r>
            <a:br>
              <a:rPr lang="en-IN" dirty="0" smtClean="0"/>
            </a:br>
            <a:r>
              <a:rPr lang="en-IN" dirty="0" smtClean="0"/>
              <a:t>Decimal number system </a:t>
            </a:r>
            <a:br>
              <a:rPr lang="en-IN" dirty="0" smtClean="0"/>
            </a:br>
            <a:endParaRPr lang="en-IN" dirty="0"/>
          </a:p>
        </p:txBody>
      </p:sp>
      <p:sp>
        <p:nvSpPr>
          <p:cNvPr id="3" name="Content Placeholder 2"/>
          <p:cNvSpPr>
            <a:spLocks noGrp="1"/>
          </p:cNvSpPr>
          <p:nvPr>
            <p:ph idx="1"/>
          </p:nvPr>
        </p:nvSpPr>
        <p:spPr>
          <a:xfrm>
            <a:off x="142844" y="2643182"/>
            <a:ext cx="8858312" cy="4071966"/>
          </a:xfrm>
          <a:ln w="19050">
            <a:solidFill>
              <a:schemeClr val="tx1"/>
            </a:solidFill>
          </a:ln>
        </p:spPr>
        <p:txBody>
          <a:bodyPr>
            <a:normAutofit fontScale="47500" lnSpcReduction="20000"/>
          </a:bodyPr>
          <a:lstStyle/>
          <a:p>
            <a:pPr>
              <a:buNone/>
            </a:pPr>
            <a:r>
              <a:rPr lang="en-IN" b="1" dirty="0" smtClean="0"/>
              <a:t>	Decimal Number System </a:t>
            </a:r>
            <a:r>
              <a:rPr lang="en-IN" dirty="0" smtClean="0"/>
              <a:t>consists of 10 digits which are 0,1,2,3,4,5,6,7,8,9. </a:t>
            </a:r>
          </a:p>
          <a:p>
            <a:pPr>
              <a:buNone/>
            </a:pPr>
            <a:r>
              <a:rPr lang="en-IN" dirty="0" smtClean="0"/>
              <a:t>	As base of this system is 10 , it is to be shown as  (Decimal Number)</a:t>
            </a:r>
            <a:r>
              <a:rPr lang="en-IN" baseline="-25000" dirty="0" smtClean="0"/>
              <a:t>10</a:t>
            </a:r>
            <a:r>
              <a:rPr lang="en-IN" dirty="0" smtClean="0"/>
              <a:t> </a:t>
            </a:r>
          </a:p>
          <a:p>
            <a:pPr>
              <a:buNone/>
            </a:pPr>
            <a:r>
              <a:rPr lang="en-IN" dirty="0"/>
              <a:t>	</a:t>
            </a:r>
            <a:r>
              <a:rPr lang="en-IN" dirty="0" smtClean="0"/>
              <a:t>Ex. (435)</a:t>
            </a:r>
            <a:r>
              <a:rPr lang="en-IN" baseline="-25000" dirty="0" smtClean="0"/>
              <a:t>10.</a:t>
            </a:r>
          </a:p>
          <a:p>
            <a:pPr>
              <a:buNone/>
            </a:pPr>
            <a:r>
              <a:rPr lang="en-IN" baseline="-25000" dirty="0" smtClean="0"/>
              <a:t>	</a:t>
            </a:r>
            <a:r>
              <a:rPr lang="en-IN" dirty="0" smtClean="0"/>
              <a:t>This is based on positional value where the </a:t>
            </a:r>
            <a:r>
              <a:rPr lang="en-IN" dirty="0" err="1" smtClean="0"/>
              <a:t>weightage</a:t>
            </a:r>
            <a:r>
              <a:rPr lang="en-IN" dirty="0" smtClean="0"/>
              <a:t> of a digit is as per its position. For ex- In the analysis of number 435 ,the value of 5 is 5(=5 X10</a:t>
            </a:r>
            <a:r>
              <a:rPr lang="en-IN" baseline="30000" dirty="0" smtClean="0"/>
              <a:t>0)</a:t>
            </a:r>
            <a:r>
              <a:rPr lang="en-IN" dirty="0" smtClean="0"/>
              <a:t> as it is in unit’s place, value of 3 is 30(=3 X 10</a:t>
            </a:r>
            <a:r>
              <a:rPr lang="en-IN" baseline="30000" dirty="0" smtClean="0"/>
              <a:t>1</a:t>
            </a:r>
            <a:r>
              <a:rPr lang="en-IN" dirty="0" smtClean="0"/>
              <a:t> as it is in tenth place and value of 4 is 400(=4 X 10</a:t>
            </a:r>
            <a:r>
              <a:rPr lang="en-IN" baseline="30000" dirty="0" smtClean="0"/>
              <a:t>2 </a:t>
            </a:r>
            <a:r>
              <a:rPr lang="en-IN" dirty="0" smtClean="0"/>
              <a:t>) as it is in hundredth place in Decimal Number representation.</a:t>
            </a:r>
          </a:p>
          <a:p>
            <a:pPr>
              <a:buNone/>
            </a:pPr>
            <a:endParaRPr lang="en-IN" dirty="0" smtClean="0"/>
          </a:p>
          <a:p>
            <a:pPr>
              <a:buNone/>
            </a:pPr>
            <a:r>
              <a:rPr lang="en-IN" dirty="0" smtClean="0"/>
              <a:t>	We can write the following numbers as:  </a:t>
            </a:r>
          </a:p>
          <a:p>
            <a:pPr>
              <a:buNone/>
            </a:pPr>
            <a:r>
              <a:rPr lang="en-IN" dirty="0" smtClean="0"/>
              <a:t>	526 = 5 X 10</a:t>
            </a:r>
            <a:r>
              <a:rPr lang="en-IN" baseline="30000" dirty="0" smtClean="0"/>
              <a:t>2</a:t>
            </a:r>
            <a:r>
              <a:rPr lang="en-IN" dirty="0" smtClean="0"/>
              <a:t> + 2 X 10</a:t>
            </a:r>
            <a:r>
              <a:rPr lang="en-IN" baseline="30000" dirty="0" smtClean="0"/>
              <a:t>1</a:t>
            </a:r>
            <a:r>
              <a:rPr lang="en-IN" dirty="0" smtClean="0"/>
              <a:t> + 6 X 10</a:t>
            </a:r>
            <a:r>
              <a:rPr lang="en-IN" baseline="30000" dirty="0" smtClean="0"/>
              <a:t>0</a:t>
            </a:r>
            <a:r>
              <a:rPr lang="en-IN" dirty="0" smtClean="0"/>
              <a:t> </a:t>
            </a:r>
          </a:p>
          <a:p>
            <a:pPr>
              <a:buNone/>
            </a:pPr>
            <a:r>
              <a:rPr lang="en-IN" dirty="0" smtClean="0"/>
              <a:t>	25.32 = 2 X 10</a:t>
            </a:r>
            <a:r>
              <a:rPr lang="en-IN" baseline="30000" dirty="0" smtClean="0"/>
              <a:t>1</a:t>
            </a:r>
            <a:r>
              <a:rPr lang="en-IN" dirty="0" smtClean="0"/>
              <a:t> + 5 X 10</a:t>
            </a:r>
            <a:r>
              <a:rPr lang="en-IN" baseline="30000" dirty="0" smtClean="0"/>
              <a:t>0</a:t>
            </a:r>
            <a:r>
              <a:rPr lang="en-IN" dirty="0" smtClean="0"/>
              <a:t> + 3 X 10</a:t>
            </a:r>
            <a:r>
              <a:rPr lang="en-IN" baseline="30000" dirty="0" smtClean="0"/>
              <a:t>-1</a:t>
            </a:r>
            <a:r>
              <a:rPr lang="en-IN" dirty="0" smtClean="0"/>
              <a:t> + 2 X 10</a:t>
            </a:r>
            <a:r>
              <a:rPr lang="en-IN" baseline="30000" dirty="0" smtClean="0"/>
              <a:t>-2 </a:t>
            </a:r>
          </a:p>
          <a:p>
            <a:pPr>
              <a:buNone/>
            </a:pPr>
            <a:endParaRPr lang="en-IN" dirty="0" smtClean="0"/>
          </a:p>
          <a:p>
            <a:pPr>
              <a:buNone/>
            </a:pPr>
            <a:r>
              <a:rPr lang="en-IN" b="1" dirty="0" smtClean="0"/>
              <a:t>	The left most digit is called MSD (Most Significant Digit ). </a:t>
            </a:r>
          </a:p>
          <a:p>
            <a:pPr>
              <a:buNone/>
            </a:pPr>
            <a:r>
              <a:rPr lang="en-IN" b="1" dirty="0" smtClean="0"/>
              <a:t>	The right most digit is called LSD (Least Significant Digit ). </a:t>
            </a:r>
          </a:p>
          <a:p>
            <a:pPr>
              <a:buNone/>
            </a:pPr>
            <a:r>
              <a:rPr lang="en-IN" dirty="0" smtClean="0"/>
              <a:t>	Numbers can be represented in any of the number system categories like binary, decimal, hex, etc. </a:t>
            </a:r>
          </a:p>
          <a:p>
            <a:pPr>
              <a:buNone/>
            </a:pPr>
            <a:r>
              <a:rPr lang="en-IN" dirty="0" smtClean="0"/>
              <a:t>	Any number which is represented in any one of the number system types can be easily converted to </a:t>
            </a:r>
            <a:r>
              <a:rPr lang="en-IN" dirty="0" err="1" smtClean="0"/>
              <a:t>another.Let</a:t>
            </a:r>
            <a:r>
              <a:rPr lang="en-IN" dirty="0" smtClean="0"/>
              <a:t> us learn how to convert a decimal number into </a:t>
            </a:r>
            <a:r>
              <a:rPr lang="en-IN" dirty="0" err="1" smtClean="0"/>
              <a:t>binary,octal</a:t>
            </a:r>
            <a:r>
              <a:rPr lang="en-IN" dirty="0" smtClean="0"/>
              <a:t> and hexadecimal and vice versa using various examples.</a:t>
            </a:r>
            <a:endParaRPr lang="en-IN" b="1" dirty="0" smtClean="0"/>
          </a:p>
          <a:p>
            <a:pPr>
              <a:buNone/>
            </a:pPr>
            <a:endParaRPr lang="en-IN" dirty="0"/>
          </a:p>
        </p:txBody>
      </p:sp>
      <p:pic>
        <p:nvPicPr>
          <p:cNvPr id="7" name="Picture 2" descr="C:\Users\SUJATA\Desktop\decimal-number-system.jp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2000232" y="1000108"/>
            <a:ext cx="4857784" cy="1428760"/>
          </a:xfrm>
          <a:prstGeom prst="rect">
            <a:avLst/>
          </a:prstGeom>
          <a:noFill/>
          <a:ln w="12700">
            <a:solidFill>
              <a:schemeClr val="tx1"/>
            </a:solid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14"/>
            <a:ext cx="8229600" cy="50006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en-IN" b="1" dirty="0" smtClean="0"/>
              <a:t/>
            </a:r>
            <a:br>
              <a:rPr lang="en-IN" b="1" dirty="0" smtClean="0"/>
            </a:br>
            <a:r>
              <a:rPr lang="en-IN" b="1" dirty="0" smtClean="0"/>
              <a:t>Decimal to Binary</a:t>
            </a:r>
            <a:br>
              <a:rPr lang="en-IN" b="1" dirty="0" smtClean="0"/>
            </a:br>
            <a:endParaRPr lang="en-IN" dirty="0"/>
          </a:p>
        </p:txBody>
      </p:sp>
      <p:sp>
        <p:nvSpPr>
          <p:cNvPr id="3" name="Content Placeholder 2"/>
          <p:cNvSpPr>
            <a:spLocks noGrp="1"/>
          </p:cNvSpPr>
          <p:nvPr>
            <p:ph idx="1"/>
          </p:nvPr>
        </p:nvSpPr>
        <p:spPr>
          <a:xfrm>
            <a:off x="142844" y="714356"/>
            <a:ext cx="8686800" cy="1928826"/>
          </a:xfrm>
          <a:ln w="19050">
            <a:solidFill>
              <a:schemeClr val="tx1"/>
            </a:solidFill>
          </a:ln>
        </p:spPr>
        <p:txBody>
          <a:bodyPr>
            <a:normAutofit fontScale="62500" lnSpcReduction="20000"/>
          </a:bodyPr>
          <a:lstStyle/>
          <a:p>
            <a:pPr>
              <a:buNone/>
            </a:pPr>
            <a:r>
              <a:rPr lang="en-IN" b="1" dirty="0" smtClean="0"/>
              <a:t>Method to convert a Decimal number into its Binary equivalent:</a:t>
            </a:r>
          </a:p>
          <a:p>
            <a:pPr>
              <a:buNone/>
            </a:pPr>
            <a:r>
              <a:rPr lang="en-IN" dirty="0" smtClean="0"/>
              <a:t>1. Divide the decimal number by 2.</a:t>
            </a:r>
          </a:p>
          <a:p>
            <a:pPr>
              <a:buNone/>
            </a:pPr>
            <a:r>
              <a:rPr lang="en-IN" dirty="0" smtClean="0"/>
              <a:t>2. Take the remainder and record it on the side.</a:t>
            </a:r>
          </a:p>
          <a:p>
            <a:pPr>
              <a:buNone/>
            </a:pPr>
            <a:r>
              <a:rPr lang="en-IN" dirty="0" smtClean="0"/>
              <a:t>3. Divide the quotient by 2.</a:t>
            </a:r>
          </a:p>
          <a:p>
            <a:pPr>
              <a:buNone/>
            </a:pPr>
            <a:r>
              <a:rPr lang="en-IN" dirty="0" smtClean="0"/>
              <a:t>4. Repeat the same until the decimal number cannot be further divided.</a:t>
            </a:r>
          </a:p>
          <a:p>
            <a:pPr>
              <a:buNone/>
            </a:pPr>
            <a:r>
              <a:rPr lang="en-IN" dirty="0" smtClean="0"/>
              <a:t>5. Write the remainders in reverse order to get the resultant binary number.</a:t>
            </a:r>
            <a:endParaRPr lang="en-IN" dirty="0"/>
          </a:p>
        </p:txBody>
      </p:sp>
      <p:pic>
        <p:nvPicPr>
          <p:cNvPr id="20481" name="Picture 1" descr="C:\Users\SUJATA\Desktop\images (2).pn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6858016" y="3286124"/>
            <a:ext cx="2143140" cy="2500330"/>
          </a:xfrm>
          <a:prstGeom prst="rect">
            <a:avLst/>
          </a:prstGeom>
          <a:noFill/>
        </p:spPr>
      </p:pic>
      <p:sp>
        <p:nvSpPr>
          <p:cNvPr id="7" name="Rectangle 6"/>
          <p:cNvSpPr/>
          <p:nvPr/>
        </p:nvSpPr>
        <p:spPr>
          <a:xfrm>
            <a:off x="6858016" y="6143644"/>
            <a:ext cx="1787669" cy="369332"/>
          </a:xfrm>
          <a:prstGeom prst="rect">
            <a:avLst/>
          </a:prstGeom>
        </p:spPr>
        <p:txBody>
          <a:bodyPr wrap="none">
            <a:spAutoFit/>
          </a:bodyPr>
          <a:lstStyle/>
          <a:p>
            <a:r>
              <a:rPr lang="en-IN" dirty="0" smtClean="0"/>
              <a:t>∴ (17)</a:t>
            </a:r>
            <a:r>
              <a:rPr lang="en-IN" baseline="-25000" dirty="0" smtClean="0"/>
              <a:t>10</a:t>
            </a:r>
            <a:r>
              <a:rPr lang="en-IN" dirty="0" smtClean="0"/>
              <a:t> = 10001</a:t>
            </a:r>
            <a:r>
              <a:rPr lang="en-IN" baseline="-25000" dirty="0" smtClean="0"/>
              <a:t>2</a:t>
            </a:r>
            <a:endParaRPr lang="en-IN" dirty="0"/>
          </a:p>
        </p:txBody>
      </p:sp>
      <p:sp>
        <p:nvSpPr>
          <p:cNvPr id="8" name="Rectangle 7"/>
          <p:cNvSpPr/>
          <p:nvPr/>
        </p:nvSpPr>
        <p:spPr>
          <a:xfrm>
            <a:off x="142844" y="2786058"/>
            <a:ext cx="6500858" cy="3693319"/>
          </a:xfrm>
          <a:prstGeom prst="rect">
            <a:avLst/>
          </a:prstGeom>
          <a:ln w="19050">
            <a:solidFill>
              <a:schemeClr val="tx1"/>
            </a:solidFill>
          </a:ln>
        </p:spPr>
        <p:txBody>
          <a:bodyPr wrap="square">
            <a:spAutoFit/>
          </a:bodyPr>
          <a:lstStyle/>
          <a:p>
            <a:pPr>
              <a:buNone/>
            </a:pPr>
            <a:r>
              <a:rPr lang="en-IN" b="1" dirty="0" smtClean="0"/>
              <a:t>Convert the Decimal number (125)</a:t>
            </a:r>
            <a:r>
              <a:rPr lang="en-IN" b="1" baseline="-25000" dirty="0" smtClean="0"/>
              <a:t>10</a:t>
            </a:r>
            <a:r>
              <a:rPr lang="en-IN" b="1" dirty="0" smtClean="0"/>
              <a:t> into its Binary equivalent.</a:t>
            </a:r>
          </a:p>
          <a:p>
            <a:pPr>
              <a:buNone/>
            </a:pPr>
            <a:r>
              <a:rPr lang="en-US" b="1" dirty="0" smtClean="0"/>
              <a:t>Repeated Division by 2</a:t>
            </a:r>
          </a:p>
          <a:p>
            <a:pPr>
              <a:buNone/>
            </a:pPr>
            <a:r>
              <a:rPr lang="en-US" b="1" dirty="0" smtClean="0"/>
              <a:t>             			            Quotient	          Remainder</a:t>
            </a:r>
            <a:endParaRPr lang="en-IN" b="1" dirty="0" smtClean="0"/>
          </a:p>
          <a:p>
            <a:pPr>
              <a:buNone/>
            </a:pPr>
            <a:r>
              <a:rPr lang="en-IN" dirty="0" smtClean="0"/>
              <a:t>		125 / 2	    	62		1		62 / 2 	 	31		0</a:t>
            </a:r>
          </a:p>
          <a:p>
            <a:pPr>
              <a:buNone/>
            </a:pPr>
            <a:r>
              <a:rPr lang="en-IN" dirty="0" smtClean="0"/>
              <a:t>		31 / 2	 	15		1</a:t>
            </a:r>
          </a:p>
          <a:p>
            <a:pPr>
              <a:buNone/>
            </a:pPr>
            <a:r>
              <a:rPr lang="en-IN" dirty="0" smtClean="0"/>
              <a:t>		15 / 2	 	7		1</a:t>
            </a:r>
          </a:p>
          <a:p>
            <a:pPr>
              <a:buNone/>
            </a:pPr>
            <a:r>
              <a:rPr lang="en-IN" dirty="0" smtClean="0"/>
              <a:t>		7 / 2	 	3		1</a:t>
            </a:r>
          </a:p>
          <a:p>
            <a:pPr>
              <a:buNone/>
            </a:pPr>
            <a:r>
              <a:rPr lang="en-IN" dirty="0" smtClean="0"/>
              <a:t>		3 / 2	 	1		1</a:t>
            </a:r>
          </a:p>
          <a:p>
            <a:pPr>
              <a:buNone/>
            </a:pPr>
            <a:r>
              <a:rPr lang="en-IN" dirty="0" smtClean="0"/>
              <a:t>		1 / 2		0		1</a:t>
            </a:r>
          </a:p>
          <a:p>
            <a:pPr>
              <a:buNone/>
            </a:pPr>
            <a:endParaRPr lang="en-IN" b="1" dirty="0" smtClean="0"/>
          </a:p>
          <a:p>
            <a:pPr>
              <a:buNone/>
            </a:pPr>
            <a:r>
              <a:rPr lang="en-IN" b="1" dirty="0" smtClean="0"/>
              <a:t>Reading the remainders from  bottom to top </a:t>
            </a:r>
          </a:p>
          <a:p>
            <a:pPr>
              <a:buNone/>
            </a:pPr>
            <a:r>
              <a:rPr lang="en-IN" b="1" dirty="0" smtClean="0"/>
              <a:t>Answer: (1111101)</a:t>
            </a:r>
            <a:r>
              <a:rPr lang="en-IN" b="1" baseline="-25000" dirty="0" smtClean="0"/>
              <a:t>2</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2852"/>
            <a:ext cx="8229600" cy="50006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en-IN" b="1" dirty="0" smtClean="0"/>
              <a:t/>
            </a:r>
            <a:br>
              <a:rPr lang="en-IN" b="1" dirty="0" smtClean="0"/>
            </a:br>
            <a:r>
              <a:rPr lang="en-IN" b="1" dirty="0" smtClean="0"/>
              <a:t>Decimal fraction to Binary</a:t>
            </a:r>
            <a:br>
              <a:rPr lang="en-IN" b="1" dirty="0" smtClean="0"/>
            </a:br>
            <a:endParaRPr lang="en-IN" dirty="0"/>
          </a:p>
        </p:txBody>
      </p:sp>
      <p:sp>
        <p:nvSpPr>
          <p:cNvPr id="5" name="Content Placeholder 4"/>
          <p:cNvSpPr>
            <a:spLocks noGrp="1"/>
          </p:cNvSpPr>
          <p:nvPr>
            <p:ph idx="1"/>
          </p:nvPr>
        </p:nvSpPr>
        <p:spPr>
          <a:xfrm>
            <a:off x="142844" y="3500438"/>
            <a:ext cx="8858312" cy="3214710"/>
          </a:xfrm>
          <a:ln w="19050">
            <a:solidFill>
              <a:schemeClr val="tx1"/>
            </a:solidFill>
          </a:ln>
        </p:spPr>
        <p:txBody>
          <a:bodyPr>
            <a:normAutofit/>
          </a:bodyPr>
          <a:lstStyle/>
          <a:p>
            <a:pPr>
              <a:buNone/>
            </a:pPr>
            <a:endParaRPr lang="en-IN" sz="1600" b="1" baseline="-25000" dirty="0" smtClean="0"/>
          </a:p>
          <a:p>
            <a:pPr>
              <a:buNone/>
            </a:pPr>
            <a:r>
              <a:rPr lang="en-US" sz="1600" b="1" dirty="0" smtClean="0"/>
              <a:t>1.</a:t>
            </a:r>
            <a:r>
              <a:rPr lang="en-US" sz="1600" b="1" baseline="-25000" dirty="0" smtClean="0"/>
              <a:t>  </a:t>
            </a:r>
            <a:r>
              <a:rPr lang="en-IN" sz="1600" b="1" dirty="0" smtClean="0"/>
              <a:t>Convert the Decimal fractional number (0.47)</a:t>
            </a:r>
            <a:r>
              <a:rPr lang="en-IN" sz="1600" b="1" baseline="-25000" dirty="0" smtClean="0"/>
              <a:t>10</a:t>
            </a:r>
            <a:r>
              <a:rPr lang="en-IN" sz="1600" b="1" dirty="0" smtClean="0"/>
              <a:t> to Binary.</a:t>
            </a:r>
          </a:p>
          <a:p>
            <a:pPr>
              <a:buNone/>
            </a:pPr>
            <a:r>
              <a:rPr lang="en-IN" sz="1600" dirty="0" smtClean="0"/>
              <a:t>	 0.47 * 2 = 0.94	 Integral part: 0 </a:t>
            </a:r>
          </a:p>
          <a:p>
            <a:pPr>
              <a:buNone/>
            </a:pPr>
            <a:r>
              <a:rPr lang="en-IN" sz="1600" dirty="0" smtClean="0"/>
              <a:t>	 0.94 * 2 = 1.88	 Integral part: 1</a:t>
            </a:r>
          </a:p>
          <a:p>
            <a:pPr>
              <a:buNone/>
            </a:pPr>
            <a:r>
              <a:rPr lang="en-IN" sz="1600" dirty="0" smtClean="0"/>
              <a:t>	 0.88 * 2 = 1.76	 Integral part: 1</a:t>
            </a:r>
          </a:p>
          <a:p>
            <a:pPr>
              <a:buNone/>
            </a:pPr>
            <a:r>
              <a:rPr lang="en-US" sz="1600" dirty="0" smtClean="0"/>
              <a:t>	0.76 X 2 = ……</a:t>
            </a:r>
            <a:endParaRPr lang="en-IN" sz="1600" dirty="0" smtClean="0"/>
          </a:p>
          <a:p>
            <a:pPr>
              <a:buNone/>
            </a:pPr>
            <a:r>
              <a:rPr lang="en-IN" sz="1600" b="1" dirty="0" smtClean="0"/>
              <a:t>Reading the integers from top to bottom Answer:</a:t>
            </a:r>
            <a:r>
              <a:rPr lang="en-IN" sz="1600" dirty="0" smtClean="0"/>
              <a:t> </a:t>
            </a:r>
            <a:r>
              <a:rPr lang="en-IN" sz="1600" b="1" dirty="0" smtClean="0"/>
              <a:t>(0.011)</a:t>
            </a:r>
            <a:r>
              <a:rPr lang="en-IN" sz="1600" b="1" baseline="-25000" dirty="0" smtClean="0"/>
              <a:t>2</a:t>
            </a:r>
          </a:p>
          <a:p>
            <a:pPr>
              <a:buNone/>
            </a:pPr>
            <a:r>
              <a:rPr lang="en-IN" sz="1600" b="1" dirty="0" smtClean="0"/>
              <a:t>2. Convert the Decimal fractional number (0.75)</a:t>
            </a:r>
            <a:r>
              <a:rPr lang="en-IN" sz="1600" b="1" baseline="-25000" dirty="0" smtClean="0"/>
              <a:t>10</a:t>
            </a:r>
            <a:r>
              <a:rPr lang="en-IN" sz="1600" b="1" dirty="0" smtClean="0"/>
              <a:t> to Binary.</a:t>
            </a:r>
          </a:p>
          <a:p>
            <a:pPr>
              <a:buNone/>
            </a:pPr>
            <a:r>
              <a:rPr lang="en-US" sz="1600" b="1" baseline="-25000" dirty="0" smtClean="0"/>
              <a:t>	</a:t>
            </a:r>
            <a:r>
              <a:rPr lang="en-US" sz="1600" dirty="0" smtClean="0"/>
              <a:t>0.75  X 2 = 1.50</a:t>
            </a:r>
            <a:r>
              <a:rPr lang="en-US" sz="1600" b="1" baseline="-25000" dirty="0" smtClean="0"/>
              <a:t>	</a:t>
            </a:r>
            <a:r>
              <a:rPr lang="en-IN" sz="1600" dirty="0" smtClean="0"/>
              <a:t> Integral part: 1 </a:t>
            </a:r>
            <a:endParaRPr lang="en-US" sz="1600" b="1" baseline="-25000" dirty="0" smtClean="0"/>
          </a:p>
          <a:p>
            <a:pPr>
              <a:buNone/>
            </a:pPr>
            <a:r>
              <a:rPr lang="en-US" sz="1600" b="1" baseline="-25000" dirty="0" smtClean="0"/>
              <a:t>	</a:t>
            </a:r>
            <a:r>
              <a:rPr lang="en-US" sz="1600" b="1" dirty="0" smtClean="0"/>
              <a:t>0.50 X 2 =  1.00</a:t>
            </a:r>
            <a:r>
              <a:rPr lang="en-US" sz="1600" b="1" baseline="-25000" dirty="0" smtClean="0"/>
              <a:t>	</a:t>
            </a:r>
            <a:r>
              <a:rPr lang="en-IN" sz="1600" dirty="0" smtClean="0"/>
              <a:t> Integral part: 1 </a:t>
            </a:r>
          </a:p>
          <a:p>
            <a:pPr>
              <a:buNone/>
            </a:pPr>
            <a:r>
              <a:rPr lang="en-IN" sz="1600" b="1" dirty="0" smtClean="0"/>
              <a:t>Reading the integers from top to bottom Answer:</a:t>
            </a:r>
            <a:r>
              <a:rPr lang="en-IN" sz="1600" dirty="0" smtClean="0"/>
              <a:t> </a:t>
            </a:r>
            <a:r>
              <a:rPr lang="en-IN" sz="1600" b="1" dirty="0" smtClean="0"/>
              <a:t>(0.11)</a:t>
            </a:r>
            <a:r>
              <a:rPr lang="en-IN" sz="1600" b="1" baseline="-25000" dirty="0" smtClean="0"/>
              <a:t>2</a:t>
            </a:r>
          </a:p>
          <a:p>
            <a:pPr>
              <a:buNone/>
            </a:pPr>
            <a:endParaRPr lang="en-IN" sz="1600" b="1" baseline="-25000" dirty="0" smtClean="0"/>
          </a:p>
        </p:txBody>
      </p:sp>
      <p:sp>
        <p:nvSpPr>
          <p:cNvPr id="7" name="Content Placeholder 2"/>
          <p:cNvSpPr txBox="1">
            <a:spLocks/>
          </p:cNvSpPr>
          <p:nvPr/>
        </p:nvSpPr>
        <p:spPr>
          <a:xfrm>
            <a:off x="142844" y="785794"/>
            <a:ext cx="8858312" cy="2643206"/>
          </a:xfrm>
          <a:prstGeom prst="rect">
            <a:avLst/>
          </a:prstGeom>
          <a:ln w="19050">
            <a:solidFill>
              <a:schemeClr val="tx1"/>
            </a:solidFill>
          </a:ln>
        </p:spPr>
        <p:txBody>
          <a:bodyPr vert="horz" lIns="91440" tIns="45720" rIns="91440" bIns="45720" rtlCol="0">
            <a:normAutofit fontScale="5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IN" sz="32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IN" sz="3200" b="1" i="0" u="none" strike="noStrike" kern="1200" cap="none" spc="0" normalizeH="0" baseline="0" noProof="0" dirty="0" smtClean="0">
                <a:ln>
                  <a:noFill/>
                </a:ln>
                <a:solidFill>
                  <a:schemeClr val="tx1"/>
                </a:solidFill>
                <a:effectLst/>
                <a:uLnTx/>
                <a:uFillTx/>
                <a:latin typeface="+mn-lt"/>
                <a:ea typeface="+mn-ea"/>
                <a:cs typeface="+mn-cs"/>
              </a:rPr>
              <a:t>Method to convert a Decimal number into its Binary equivalent: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IN" sz="3200" b="0" i="0" u="none" strike="noStrike" kern="1200" cap="none" spc="0" normalizeH="0" baseline="0" noProof="0" dirty="0" smtClean="0">
                <a:ln>
                  <a:noFill/>
                </a:ln>
                <a:solidFill>
                  <a:schemeClr val="tx1"/>
                </a:solidFill>
                <a:effectLst/>
                <a:uLnTx/>
                <a:uFillTx/>
                <a:latin typeface="+mn-lt"/>
                <a:ea typeface="+mn-ea"/>
                <a:cs typeface="+mn-cs"/>
              </a:rPr>
              <a:t>1.  Multiply the given fraction by 2.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IN" sz="3200" b="0" i="0" u="none" strike="noStrike" kern="1200" cap="none" spc="0" normalizeH="0" baseline="0" noProof="0" dirty="0" smtClean="0">
                <a:ln>
                  <a:noFill/>
                </a:ln>
                <a:solidFill>
                  <a:schemeClr val="tx1"/>
                </a:solidFill>
                <a:effectLst/>
                <a:uLnTx/>
                <a:uFillTx/>
                <a:latin typeface="+mn-lt"/>
                <a:ea typeface="+mn-ea"/>
                <a:cs typeface="+mn-cs"/>
              </a:rPr>
              <a:t>2. Keep the integer in the product aside and multiply the new fraction in the product by 2.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IN" sz="3200" dirty="0" smtClean="0"/>
              <a:t>3</a:t>
            </a:r>
            <a:r>
              <a:rPr kumimoji="0" lang="en-IN" sz="3200" b="0" i="0" u="none" strike="noStrike" kern="1200" cap="none" spc="0" normalizeH="0" baseline="0" noProof="0" dirty="0" smtClean="0">
                <a:ln>
                  <a:noFill/>
                </a:ln>
                <a:solidFill>
                  <a:schemeClr val="tx1"/>
                </a:solidFill>
                <a:effectLst/>
                <a:uLnTx/>
                <a:uFillTx/>
                <a:latin typeface="+mn-lt"/>
                <a:ea typeface="+mn-ea"/>
                <a:cs typeface="+mn-cs"/>
              </a:rPr>
              <a:t>. Continue the process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IN"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IN" sz="3200" b="0" i="0" u="none" strike="noStrike" kern="1200" cap="none" spc="0" normalizeH="0" baseline="0" noProof="0" dirty="0" err="1" smtClean="0">
                <a:ln>
                  <a:noFill/>
                </a:ln>
                <a:solidFill>
                  <a:schemeClr val="tx1"/>
                </a:solidFill>
                <a:effectLst/>
                <a:uLnTx/>
                <a:uFillTx/>
                <a:latin typeface="+mn-lt"/>
                <a:ea typeface="+mn-ea"/>
                <a:cs typeface="+mn-cs"/>
              </a:rPr>
              <a:t>i</a:t>
            </a:r>
            <a:r>
              <a:rPr kumimoji="0" lang="en-IN" sz="3200" b="0" i="0" u="none" strike="noStrike" kern="1200" cap="none" spc="0" normalizeH="0" baseline="0" noProof="0" dirty="0" smtClean="0">
                <a:ln>
                  <a:noFill/>
                </a:ln>
                <a:solidFill>
                  <a:schemeClr val="tx1"/>
                </a:solidFill>
                <a:effectLst/>
                <a:uLnTx/>
                <a:uFillTx/>
                <a:latin typeface="+mn-lt"/>
                <a:ea typeface="+mn-ea"/>
                <a:cs typeface="+mn-cs"/>
              </a:rPr>
              <a:t>.  till the required number of decimal places.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IN" sz="3200" b="0" i="0" u="none" strike="noStrike" kern="1200" cap="none" spc="0" normalizeH="0" baseline="0" noProof="0" dirty="0" smtClean="0">
                <a:ln>
                  <a:noFill/>
                </a:ln>
                <a:solidFill>
                  <a:schemeClr val="tx1"/>
                </a:solidFill>
                <a:effectLst/>
                <a:uLnTx/>
                <a:uFillTx/>
                <a:latin typeface="+mn-lt"/>
                <a:ea typeface="+mn-ea"/>
                <a:cs typeface="+mn-cs"/>
              </a:rPr>
              <a:t>		Or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IN" sz="3200" b="0" i="0" u="none" strike="noStrike" kern="1200" cap="none" spc="0" normalizeH="0" baseline="0" noProof="0" dirty="0" smtClean="0">
                <a:ln>
                  <a:noFill/>
                </a:ln>
                <a:solidFill>
                  <a:schemeClr val="tx1"/>
                </a:solidFill>
                <a:effectLst/>
                <a:uLnTx/>
                <a:uFillTx/>
                <a:latin typeface="+mn-lt"/>
                <a:ea typeface="+mn-ea"/>
                <a:cs typeface="+mn-cs"/>
              </a:rPr>
              <a:t>	ii. till you get zero in the fraction part.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smtClean="0"/>
              <a:t>4. Read the integers in direct order as its binary equivalent.</a:t>
            </a:r>
            <a:endParaRPr kumimoji="0" lang="en-IN" sz="3200" b="0" i="0" u="none" strike="noStrike" kern="1200" cap="none" spc="0" normalizeH="0" baseline="-2500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IN"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28596" y="142852"/>
            <a:ext cx="8229600" cy="42862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EXAMPLE</a:t>
            </a:r>
            <a:endParaRPr lang="en-IN" dirty="0"/>
          </a:p>
        </p:txBody>
      </p:sp>
      <p:sp>
        <p:nvSpPr>
          <p:cNvPr id="6" name="Content Placeholder 5"/>
          <p:cNvSpPr>
            <a:spLocks noGrp="1"/>
          </p:cNvSpPr>
          <p:nvPr>
            <p:ph sz="half" idx="1"/>
          </p:nvPr>
        </p:nvSpPr>
        <p:spPr>
          <a:xfrm>
            <a:off x="142844" y="2285992"/>
            <a:ext cx="8858312" cy="4429156"/>
          </a:xfrm>
          <a:ln w="28575">
            <a:solidFill>
              <a:schemeClr val="tx1"/>
            </a:solidFill>
          </a:ln>
        </p:spPr>
        <p:txBody>
          <a:bodyPr>
            <a:normAutofit fontScale="32500" lnSpcReduction="20000"/>
          </a:bodyPr>
          <a:lstStyle/>
          <a:p>
            <a:pPr>
              <a:buNone/>
            </a:pPr>
            <a:endParaRPr lang="en-IN" b="1" dirty="0" smtClean="0"/>
          </a:p>
          <a:p>
            <a:pPr>
              <a:buNone/>
            </a:pPr>
            <a:r>
              <a:rPr lang="en-IN" sz="4900" b="1" dirty="0" smtClean="0"/>
              <a:t>Convert (105.15)</a:t>
            </a:r>
            <a:r>
              <a:rPr lang="en-IN" sz="4900" b="1" baseline="-25000" dirty="0" smtClean="0"/>
              <a:t>10</a:t>
            </a:r>
            <a:r>
              <a:rPr lang="en-IN" sz="4900" b="1" dirty="0" smtClean="0"/>
              <a:t> to binary</a:t>
            </a:r>
          </a:p>
          <a:p>
            <a:pPr>
              <a:buNone/>
            </a:pPr>
            <a:r>
              <a:rPr lang="en-IN" sz="4900" dirty="0" smtClean="0"/>
              <a:t>Let us convert 105 first.</a:t>
            </a:r>
          </a:p>
          <a:p>
            <a:pPr>
              <a:buNone/>
            </a:pPr>
            <a:r>
              <a:rPr lang="en-US" sz="4900" dirty="0" smtClean="0"/>
              <a:t>…. </a:t>
            </a:r>
            <a:r>
              <a:rPr lang="en-US" sz="4900" b="1" dirty="0" smtClean="0"/>
              <a:t>128  64  32  16  8    4    2    1</a:t>
            </a:r>
          </a:p>
          <a:p>
            <a:pPr>
              <a:buNone/>
            </a:pPr>
            <a:r>
              <a:rPr lang="en-US" sz="4900" dirty="0" smtClean="0"/>
              <a:t>….  </a:t>
            </a:r>
            <a:r>
              <a:rPr lang="en-US" sz="4900" b="1" dirty="0" smtClean="0"/>
              <a:t>2</a:t>
            </a:r>
            <a:r>
              <a:rPr lang="en-US" sz="4900" b="1" baseline="30000" dirty="0" smtClean="0"/>
              <a:t>7 </a:t>
            </a:r>
            <a:r>
              <a:rPr lang="en-US" sz="4900" b="1" dirty="0" smtClean="0"/>
              <a:t>   2</a:t>
            </a:r>
            <a:r>
              <a:rPr lang="en-US" sz="4900" b="1" baseline="30000" dirty="0" smtClean="0"/>
              <a:t>6</a:t>
            </a:r>
            <a:r>
              <a:rPr lang="en-US" sz="4900" b="1" dirty="0" smtClean="0"/>
              <a:t>   2</a:t>
            </a:r>
            <a:r>
              <a:rPr lang="en-US" sz="4900" b="1" baseline="30000" dirty="0" smtClean="0"/>
              <a:t>5</a:t>
            </a:r>
            <a:r>
              <a:rPr lang="en-US" sz="4900" b="1" dirty="0" smtClean="0"/>
              <a:t>   2</a:t>
            </a:r>
            <a:r>
              <a:rPr lang="en-US" sz="4900" b="1" baseline="30000" dirty="0" smtClean="0"/>
              <a:t>4</a:t>
            </a:r>
            <a:r>
              <a:rPr lang="en-US" sz="4900" b="1" dirty="0" smtClean="0"/>
              <a:t>  2</a:t>
            </a:r>
            <a:r>
              <a:rPr lang="en-US" sz="4900" b="1" baseline="30000" dirty="0" smtClean="0"/>
              <a:t>3 </a:t>
            </a:r>
            <a:r>
              <a:rPr lang="en-US" sz="4900" b="1" dirty="0" smtClean="0"/>
              <a:t> 2</a:t>
            </a:r>
            <a:r>
              <a:rPr lang="en-US" sz="4900" b="1" baseline="30000" dirty="0" smtClean="0"/>
              <a:t>2 </a:t>
            </a:r>
            <a:r>
              <a:rPr lang="en-US" sz="4900" b="1" dirty="0" smtClean="0"/>
              <a:t>  2</a:t>
            </a:r>
            <a:r>
              <a:rPr lang="en-US" sz="4900" b="1" baseline="30000" dirty="0" smtClean="0"/>
              <a:t>1</a:t>
            </a:r>
            <a:r>
              <a:rPr lang="en-US" sz="4900" b="1" dirty="0" smtClean="0"/>
              <a:t>   2</a:t>
            </a:r>
            <a:r>
              <a:rPr lang="en-US" sz="4900" b="1" baseline="30000" dirty="0" smtClean="0"/>
              <a:t>0</a:t>
            </a:r>
          </a:p>
          <a:p>
            <a:pPr>
              <a:buNone/>
            </a:pPr>
            <a:r>
              <a:rPr lang="en-US" sz="4900" dirty="0" smtClean="0"/>
              <a:t>	        </a:t>
            </a:r>
            <a:r>
              <a:rPr lang="en-US" sz="4900" b="1" dirty="0" smtClean="0"/>
              <a:t>1    1     0    1   0    0    1</a:t>
            </a:r>
            <a:endParaRPr lang="en-IN" sz="4900" b="1" dirty="0" smtClean="0"/>
          </a:p>
          <a:p>
            <a:pPr>
              <a:buNone/>
            </a:pPr>
            <a:r>
              <a:rPr lang="en-IN" sz="4900" b="1" dirty="0" smtClean="0"/>
              <a:t>So (105)</a:t>
            </a:r>
            <a:r>
              <a:rPr lang="en-IN" sz="4900" b="1" baseline="-25000" dirty="0" smtClean="0"/>
              <a:t>10</a:t>
            </a:r>
            <a:r>
              <a:rPr lang="en-IN" sz="4900" b="1" dirty="0" smtClean="0"/>
              <a:t> = (1101001)</a:t>
            </a:r>
            <a:r>
              <a:rPr lang="en-IN" sz="4900" b="1" baseline="-25000" dirty="0" smtClean="0"/>
              <a:t>2</a:t>
            </a:r>
          </a:p>
          <a:p>
            <a:pPr>
              <a:buNone/>
            </a:pPr>
            <a:r>
              <a:rPr lang="en-IN" sz="4900" dirty="0" smtClean="0"/>
              <a:t>Let us convert (0.15) </a:t>
            </a:r>
            <a:r>
              <a:rPr lang="en-IN" sz="4900" baseline="-25000" dirty="0" smtClean="0"/>
              <a:t>10</a:t>
            </a:r>
          </a:p>
          <a:p>
            <a:pPr>
              <a:buNone/>
            </a:pPr>
            <a:r>
              <a:rPr lang="en-IN" sz="4900" dirty="0" smtClean="0"/>
              <a:t>Multiply 0.15 by 2	</a:t>
            </a:r>
            <a:r>
              <a:rPr lang="en-IN" sz="4900" b="1" dirty="0" smtClean="0"/>
              <a:t>[0]</a:t>
            </a:r>
            <a:r>
              <a:rPr lang="en-IN" sz="4900" dirty="0" smtClean="0"/>
              <a:t>.30</a:t>
            </a:r>
          </a:p>
          <a:p>
            <a:pPr>
              <a:buNone/>
            </a:pPr>
            <a:r>
              <a:rPr lang="en-IN" sz="4900" dirty="0" smtClean="0"/>
              <a:t>Multiply 0.30 by 2	</a:t>
            </a:r>
            <a:r>
              <a:rPr lang="en-IN" sz="4900" b="1" dirty="0" smtClean="0"/>
              <a:t>[0]</a:t>
            </a:r>
            <a:r>
              <a:rPr lang="en-IN" sz="4900" dirty="0" smtClean="0"/>
              <a:t>.60</a:t>
            </a:r>
          </a:p>
          <a:p>
            <a:pPr>
              <a:buNone/>
            </a:pPr>
            <a:r>
              <a:rPr lang="en-IN" sz="4900" dirty="0" smtClean="0"/>
              <a:t>Multiply 0.60 by 2 	</a:t>
            </a:r>
            <a:r>
              <a:rPr lang="en-IN" sz="4900" b="1" dirty="0" smtClean="0"/>
              <a:t>[1]</a:t>
            </a:r>
            <a:r>
              <a:rPr lang="en-IN" sz="4900" dirty="0" smtClean="0"/>
              <a:t>.20</a:t>
            </a:r>
          </a:p>
          <a:p>
            <a:pPr>
              <a:buNone/>
            </a:pPr>
            <a:r>
              <a:rPr lang="en-IN" sz="4900" dirty="0" smtClean="0"/>
              <a:t>Multiply 0.20 by 2 	</a:t>
            </a:r>
            <a:r>
              <a:rPr lang="en-IN" sz="4900" b="1" dirty="0" smtClean="0"/>
              <a:t>[0]</a:t>
            </a:r>
            <a:r>
              <a:rPr lang="en-IN" sz="4900" dirty="0" smtClean="0"/>
              <a:t>.40</a:t>
            </a:r>
          </a:p>
          <a:p>
            <a:pPr>
              <a:buNone/>
            </a:pPr>
            <a:r>
              <a:rPr lang="en-IN" sz="4900" dirty="0" smtClean="0"/>
              <a:t>Multiply 0.40 by 2 	</a:t>
            </a:r>
            <a:r>
              <a:rPr lang="en-IN" sz="4900" b="1" dirty="0" smtClean="0"/>
              <a:t>[0]</a:t>
            </a:r>
            <a:r>
              <a:rPr lang="en-IN" sz="4900" dirty="0" smtClean="0"/>
              <a:t>.80</a:t>
            </a:r>
          </a:p>
          <a:p>
            <a:pPr>
              <a:buNone/>
            </a:pPr>
            <a:r>
              <a:rPr lang="en-IN" sz="4900" dirty="0" smtClean="0"/>
              <a:t>Multiply 0.80 by 2 	</a:t>
            </a:r>
            <a:r>
              <a:rPr lang="en-IN" sz="4900" b="1" dirty="0" smtClean="0"/>
              <a:t>[1]</a:t>
            </a:r>
            <a:r>
              <a:rPr lang="en-IN" sz="4900" dirty="0" smtClean="0"/>
              <a:t>.60</a:t>
            </a:r>
          </a:p>
          <a:p>
            <a:pPr>
              <a:buNone/>
            </a:pPr>
            <a:r>
              <a:rPr lang="en-IN" sz="4900" dirty="0" smtClean="0"/>
              <a:t>Reading the integers from top to bottom </a:t>
            </a:r>
            <a:r>
              <a:rPr lang="en-IN" sz="4900" b="1" dirty="0" smtClean="0"/>
              <a:t>(0.15)</a:t>
            </a:r>
            <a:r>
              <a:rPr lang="en-IN" sz="4900" b="1" baseline="-25000" dirty="0" smtClean="0"/>
              <a:t>10</a:t>
            </a:r>
            <a:r>
              <a:rPr lang="en-IN" sz="4900" b="1" dirty="0" smtClean="0"/>
              <a:t> = (0.001001)</a:t>
            </a:r>
            <a:r>
              <a:rPr lang="en-IN" sz="4900" b="1" baseline="-25000" dirty="0" smtClean="0"/>
              <a:t>2</a:t>
            </a:r>
          </a:p>
          <a:p>
            <a:pPr>
              <a:buNone/>
            </a:pPr>
            <a:endParaRPr lang="en-IN" sz="4900" baseline="-25000" dirty="0" smtClean="0"/>
          </a:p>
          <a:p>
            <a:pPr>
              <a:buNone/>
            </a:pPr>
            <a:r>
              <a:rPr lang="en-IN" sz="4900" dirty="0" smtClean="0"/>
              <a:t>Final result (105.15) </a:t>
            </a:r>
            <a:r>
              <a:rPr lang="en-IN" sz="4900" baseline="-25000" dirty="0" smtClean="0"/>
              <a:t>10</a:t>
            </a:r>
          </a:p>
          <a:p>
            <a:pPr>
              <a:buNone/>
            </a:pPr>
            <a:r>
              <a:rPr lang="en-IN" sz="4900" dirty="0" smtClean="0"/>
              <a:t> = </a:t>
            </a:r>
            <a:r>
              <a:rPr lang="en-IN" sz="4900" b="1" dirty="0" smtClean="0"/>
              <a:t> (1101001.001001)</a:t>
            </a:r>
            <a:r>
              <a:rPr lang="en-IN" sz="4900" b="1" baseline="-25000" dirty="0" smtClean="0"/>
              <a:t>2</a:t>
            </a:r>
          </a:p>
          <a:p>
            <a:pPr>
              <a:buNone/>
            </a:pPr>
            <a:r>
              <a:rPr lang="en-IN" dirty="0" smtClean="0"/>
              <a:t>	</a:t>
            </a:r>
          </a:p>
          <a:p>
            <a:pPr>
              <a:buNone/>
            </a:pPr>
            <a:endParaRPr lang="en-IN" dirty="0" smtClean="0"/>
          </a:p>
        </p:txBody>
      </p:sp>
      <p:sp>
        <p:nvSpPr>
          <p:cNvPr id="9" name="Content Placeholder 5"/>
          <p:cNvSpPr txBox="1">
            <a:spLocks/>
          </p:cNvSpPr>
          <p:nvPr/>
        </p:nvSpPr>
        <p:spPr>
          <a:xfrm>
            <a:off x="142844" y="714357"/>
            <a:ext cx="8858312" cy="1500197"/>
          </a:xfrm>
          <a:prstGeom prst="rect">
            <a:avLst/>
          </a:prstGeom>
          <a:ln w="28575">
            <a:solidFill>
              <a:schemeClr val="tx1"/>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To convert  a Decimal integer into Binary keep dividing by 2 until quotient is 0(zero).Collect the remainders in reverse order to get the binary equivalent.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To convert a fraction, keep multiplying the fractional part until it becomes zero. Collect the integers in direct order to get the binary equivalent.</a:t>
            </a:r>
            <a:endParaRPr kumimoji="0" lang="en-IN"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14"/>
            <a:ext cx="8229600" cy="42862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Decimal to Octal Conversion</a:t>
            </a:r>
            <a:endParaRPr lang="en-IN" dirty="0"/>
          </a:p>
        </p:txBody>
      </p:sp>
      <p:pic>
        <p:nvPicPr>
          <p:cNvPr id="1028" name="Picture 4"/>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1714480" y="3286124"/>
            <a:ext cx="6143668" cy="3429024"/>
          </a:xfrm>
          <a:prstGeom prst="rect">
            <a:avLst/>
          </a:prstGeom>
          <a:noFill/>
          <a:ln w="28575">
            <a:solidFill>
              <a:schemeClr val="tx1"/>
            </a:solidFill>
            <a:miter lim="800000"/>
            <a:headEnd/>
            <a:tailEnd/>
          </a:ln>
          <a:effectLst/>
        </p:spPr>
      </p:pic>
      <p:sp>
        <p:nvSpPr>
          <p:cNvPr id="9" name="Rectangle 8"/>
          <p:cNvSpPr/>
          <p:nvPr/>
        </p:nvSpPr>
        <p:spPr>
          <a:xfrm>
            <a:off x="142844" y="571480"/>
            <a:ext cx="8715436" cy="2585323"/>
          </a:xfrm>
          <a:prstGeom prst="rect">
            <a:avLst/>
          </a:prstGeom>
          <a:ln w="12700">
            <a:solidFill>
              <a:schemeClr val="tx1"/>
            </a:solidFill>
          </a:ln>
        </p:spPr>
        <p:txBody>
          <a:bodyPr wrap="square">
            <a:spAutoFit/>
          </a:bodyPr>
          <a:lstStyle/>
          <a:p>
            <a:pPr>
              <a:buNone/>
            </a:pPr>
            <a:r>
              <a:rPr lang="en-IN" b="1" dirty="0" smtClean="0"/>
              <a:t>Decimal to Octal :</a:t>
            </a:r>
            <a:r>
              <a:rPr lang="en-IN" dirty="0" smtClean="0"/>
              <a:t>Method to convert a Decimal number into its Octal equivalent:</a:t>
            </a:r>
          </a:p>
          <a:p>
            <a:pPr>
              <a:buNone/>
            </a:pPr>
            <a:r>
              <a:rPr lang="en-IN" dirty="0" smtClean="0"/>
              <a:t>1. Divide the decimal number by 8.</a:t>
            </a:r>
          </a:p>
          <a:p>
            <a:pPr>
              <a:buNone/>
            </a:pPr>
            <a:r>
              <a:rPr lang="en-IN" dirty="0" smtClean="0"/>
              <a:t>2. Take the remainder and record it on the side.</a:t>
            </a:r>
          </a:p>
          <a:p>
            <a:pPr>
              <a:buNone/>
            </a:pPr>
            <a:r>
              <a:rPr lang="en-IN" dirty="0" smtClean="0"/>
              <a:t>3. Divide the quotient by 8.</a:t>
            </a:r>
          </a:p>
          <a:p>
            <a:pPr>
              <a:buNone/>
            </a:pPr>
            <a:r>
              <a:rPr lang="en-IN" dirty="0" smtClean="0"/>
              <a:t>4. Repeat the same until the decimal number cannot be further divided.</a:t>
            </a:r>
          </a:p>
          <a:p>
            <a:pPr>
              <a:buNone/>
            </a:pPr>
            <a:r>
              <a:rPr lang="en-IN" dirty="0" smtClean="0"/>
              <a:t>5. Write the remainders in reverse order to get the resultant octal number.</a:t>
            </a:r>
          </a:p>
          <a:p>
            <a:r>
              <a:rPr lang="en-IN" b="1" dirty="0" smtClean="0"/>
              <a:t>Decimal fraction to Octal:</a:t>
            </a:r>
            <a:r>
              <a:rPr lang="en-IN" dirty="0" smtClean="0"/>
              <a:t> Multiply the given fraction by 8. Keep the integer in the product as it is and multiply the new fraction in the product by 8. Continue the process and read the integers in the products from top to bottom.</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42852"/>
            <a:ext cx="8686800" cy="50006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en-IN" b="1" dirty="0" smtClean="0"/>
              <a:t/>
            </a:r>
            <a:br>
              <a:rPr lang="en-IN" b="1" dirty="0" smtClean="0"/>
            </a:br>
            <a:r>
              <a:rPr lang="en-IN" b="1" dirty="0" smtClean="0"/>
              <a:t>Decimal to Octal Conversion</a:t>
            </a:r>
            <a:br>
              <a:rPr lang="en-IN" b="1" dirty="0" smtClean="0"/>
            </a:br>
            <a:endParaRPr lang="en-IN" dirty="0"/>
          </a:p>
        </p:txBody>
      </p:sp>
      <p:pic>
        <p:nvPicPr>
          <p:cNvPr id="1027" name="Picture 3" descr="C:\Users\SUJATA\Desktop\decimal-to-octal-fractional-l.jpg"/>
          <p:cNvPicPr>
            <a:picLocks noChangeAspect="1" noChangeArrowheads="1"/>
          </p:cNvPicPr>
          <p:nvPr/>
        </p:nvPicPr>
        <p:blipFill>
          <a:blip r:embed="rId2">
            <a:duotone>
              <a:prstClr val="black"/>
              <a:schemeClr val="accent1">
                <a:tint val="45000"/>
                <a:satMod val="400000"/>
              </a:schemeClr>
            </a:duotone>
          </a:blip>
          <a:srcRect/>
          <a:stretch>
            <a:fillRect/>
          </a:stretch>
        </p:blipFill>
        <p:spPr bwMode="auto">
          <a:xfrm>
            <a:off x="142844" y="785794"/>
            <a:ext cx="8786874" cy="5857916"/>
          </a:xfrm>
          <a:prstGeom prst="rect">
            <a:avLst/>
          </a:prstGeom>
        </p:spPr>
        <p:style>
          <a:lnRef idx="1">
            <a:schemeClr val="accent1"/>
          </a:lnRef>
          <a:fillRef idx="2">
            <a:schemeClr val="accent1"/>
          </a:fillRef>
          <a:effectRef idx="1">
            <a:schemeClr val="accent1"/>
          </a:effectRef>
          <a:fontRef idx="minor">
            <a:schemeClr val="dk1"/>
          </a:fontRef>
        </p:style>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1210</TotalTime>
  <Words>853</Words>
  <Application>Microsoft Office PowerPoint</Application>
  <PresentationFormat>On-screen Show (4:3)</PresentationFormat>
  <Paragraphs>193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COMPUTER SYSTEM AND ORGANISATION (MODULE  3/6)  BY Mrs. SUJATA PRADHAN PGT(SS),AECS,ANUPURAM  </vt:lpstr>
      <vt:lpstr>Number System</vt:lpstr>
      <vt:lpstr>TYPES OF NUMBER SYSTEM</vt:lpstr>
      <vt:lpstr> Decimal number system  </vt:lpstr>
      <vt:lpstr> Decimal to Binary </vt:lpstr>
      <vt:lpstr> Decimal fraction to Binary </vt:lpstr>
      <vt:lpstr>EXAMPLE</vt:lpstr>
      <vt:lpstr>Decimal to Octal Conversion</vt:lpstr>
      <vt:lpstr> Decimal to Octal Conversion </vt:lpstr>
      <vt:lpstr>Decimal to Hexadecimal  </vt:lpstr>
      <vt:lpstr>Solved Problems </vt:lpstr>
      <vt:lpstr>New Base System to  Decimal Number System</vt:lpstr>
      <vt:lpstr>Conversion of Binary to Decimal</vt:lpstr>
      <vt:lpstr>Octal &amp;Hexadecimal to Decimal conversion</vt:lpstr>
      <vt:lpstr>SUMMARY</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SUJATA</dc:creator>
  <cp:lastModifiedBy>SUJATA</cp:lastModifiedBy>
  <cp:revision>87</cp:revision>
  <dcterms:created xsi:type="dcterms:W3CDTF">2020-07-19T04:23:38Z</dcterms:created>
  <dcterms:modified xsi:type="dcterms:W3CDTF">2020-08-11T11:40:04Z</dcterms:modified>
</cp:coreProperties>
</file>